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30"/>
  </p:notesMasterIdLst>
  <p:handoutMasterIdLst>
    <p:handoutMasterId r:id="rId31"/>
  </p:handoutMasterIdLst>
  <p:sldIdLst>
    <p:sldId id="256" r:id="rId5"/>
    <p:sldId id="273" r:id="rId6"/>
    <p:sldId id="276" r:id="rId7"/>
    <p:sldId id="274" r:id="rId8"/>
    <p:sldId id="277" r:id="rId9"/>
    <p:sldId id="293" r:id="rId10"/>
    <p:sldId id="291" r:id="rId11"/>
    <p:sldId id="268" r:id="rId12"/>
    <p:sldId id="282" r:id="rId13"/>
    <p:sldId id="295" r:id="rId14"/>
    <p:sldId id="298" r:id="rId15"/>
    <p:sldId id="300" r:id="rId16"/>
    <p:sldId id="280" r:id="rId17"/>
    <p:sldId id="289" r:id="rId18"/>
    <p:sldId id="288" r:id="rId19"/>
    <p:sldId id="285" r:id="rId20"/>
    <p:sldId id="299" r:id="rId21"/>
    <p:sldId id="283" r:id="rId22"/>
    <p:sldId id="297" r:id="rId23"/>
    <p:sldId id="281" r:id="rId24"/>
    <p:sldId id="292" r:id="rId25"/>
    <p:sldId id="286" r:id="rId26"/>
    <p:sldId id="275" r:id="rId27"/>
    <p:sldId id="294" r:id="rId28"/>
    <p:sldId id="296"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0BF68-9510-4469-A4A5-C34D882F5C37}" v="79" dt="2022-11-14T17:23:59.2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09" autoAdjust="0"/>
  </p:normalViewPr>
  <p:slideViewPr>
    <p:cSldViewPr snapToGrid="0">
      <p:cViewPr varScale="1">
        <p:scale>
          <a:sx n="63" d="100"/>
          <a:sy n="63" d="100"/>
        </p:scale>
        <p:origin x="1454" y="48"/>
      </p:cViewPr>
      <p:guideLst/>
    </p:cSldViewPr>
  </p:slideViewPr>
  <p:outlineViewPr>
    <p:cViewPr>
      <p:scale>
        <a:sx n="33" d="100"/>
        <a:sy n="33" d="100"/>
      </p:scale>
      <p:origin x="0" y="-3528"/>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Porter" userId="5d90c21c-14e5-4b29-90e5-4d21d05f3639" providerId="ADAL" clId="{ADD0BF68-9510-4469-A4A5-C34D882F5C37}"/>
    <pc:docChg chg="undo custSel addSld modSld sldOrd">
      <pc:chgData name="Amanda Porter" userId="5d90c21c-14e5-4b29-90e5-4d21d05f3639" providerId="ADAL" clId="{ADD0BF68-9510-4469-A4A5-C34D882F5C37}" dt="2022-11-14T17:24:29.706" v="1519"/>
      <pc:docMkLst>
        <pc:docMk/>
      </pc:docMkLst>
      <pc:sldChg chg="modSp mod">
        <pc:chgData name="Amanda Porter" userId="5d90c21c-14e5-4b29-90e5-4d21d05f3639" providerId="ADAL" clId="{ADD0BF68-9510-4469-A4A5-C34D882F5C37}" dt="2022-11-14T16:33:03.595" v="283" actId="20577"/>
        <pc:sldMkLst>
          <pc:docMk/>
          <pc:sldMk cId="306700942" sldId="256"/>
        </pc:sldMkLst>
        <pc:spChg chg="mod">
          <ac:chgData name="Amanda Porter" userId="5d90c21c-14e5-4b29-90e5-4d21d05f3639" providerId="ADAL" clId="{ADD0BF68-9510-4469-A4A5-C34D882F5C37}" dt="2022-11-14T16:33:03.595" v="283" actId="20577"/>
          <ac:spMkLst>
            <pc:docMk/>
            <pc:sldMk cId="306700942" sldId="256"/>
            <ac:spMk id="4" creationId="{E9E24800-642C-FD88-B134-C69ED1DF0CB0}"/>
          </ac:spMkLst>
        </pc:spChg>
      </pc:sldChg>
      <pc:sldChg chg="addSp delSp modSp mod">
        <pc:chgData name="Amanda Porter" userId="5d90c21c-14e5-4b29-90e5-4d21d05f3639" providerId="ADAL" clId="{ADD0BF68-9510-4469-A4A5-C34D882F5C37}" dt="2022-11-14T01:42:50.737" v="28" actId="20577"/>
        <pc:sldMkLst>
          <pc:docMk/>
          <pc:sldMk cId="2321051326" sldId="268"/>
        </pc:sldMkLst>
        <pc:spChg chg="mod">
          <ac:chgData name="Amanda Porter" userId="5d90c21c-14e5-4b29-90e5-4d21d05f3639" providerId="ADAL" clId="{ADD0BF68-9510-4469-A4A5-C34D882F5C37}" dt="2022-11-14T01:42:50.737" v="28" actId="20577"/>
          <ac:spMkLst>
            <pc:docMk/>
            <pc:sldMk cId="2321051326" sldId="268"/>
            <ac:spMk id="4" creationId="{0436469F-A292-4492-BAAB-2F581AD4AC1D}"/>
          </ac:spMkLst>
        </pc:spChg>
        <pc:picChg chg="add mod">
          <ac:chgData name="Amanda Porter" userId="5d90c21c-14e5-4b29-90e5-4d21d05f3639" providerId="ADAL" clId="{ADD0BF68-9510-4469-A4A5-C34D882F5C37}" dt="2022-11-14T01:42:43.122" v="8" actId="1076"/>
          <ac:picMkLst>
            <pc:docMk/>
            <pc:sldMk cId="2321051326" sldId="268"/>
            <ac:picMk id="5" creationId="{82A85ED0-5871-42F1-5C08-D90F30AAAE7E}"/>
          </ac:picMkLst>
        </pc:picChg>
        <pc:picChg chg="del mod">
          <ac:chgData name="Amanda Porter" userId="5d90c21c-14e5-4b29-90e5-4d21d05f3639" providerId="ADAL" clId="{ADD0BF68-9510-4469-A4A5-C34D882F5C37}" dt="2022-11-14T01:42:40.162" v="7" actId="478"/>
          <ac:picMkLst>
            <pc:docMk/>
            <pc:sldMk cId="2321051326" sldId="268"/>
            <ac:picMk id="12" creationId="{E1DDCE14-088F-46E3-A4A0-3D2F40EA673F}"/>
          </ac:picMkLst>
        </pc:picChg>
      </pc:sldChg>
      <pc:sldChg chg="modNotesTx">
        <pc:chgData name="Amanda Porter" userId="5d90c21c-14e5-4b29-90e5-4d21d05f3639" providerId="ADAL" clId="{ADD0BF68-9510-4469-A4A5-C34D882F5C37}" dt="2022-11-14T16:34:16.507" v="289" actId="20577"/>
        <pc:sldMkLst>
          <pc:docMk/>
          <pc:sldMk cId="2113468940" sldId="273"/>
        </pc:sldMkLst>
      </pc:sldChg>
      <pc:sldChg chg="modNotesTx">
        <pc:chgData name="Amanda Porter" userId="5d90c21c-14e5-4b29-90e5-4d21d05f3639" providerId="ADAL" clId="{ADD0BF68-9510-4469-A4A5-C34D882F5C37}" dt="2022-11-14T16:34:44.174" v="291"/>
        <pc:sldMkLst>
          <pc:docMk/>
          <pc:sldMk cId="1765285661" sldId="276"/>
        </pc:sldMkLst>
      </pc:sldChg>
      <pc:sldChg chg="mod ord modShow modNotesTx">
        <pc:chgData name="Amanda Porter" userId="5d90c21c-14e5-4b29-90e5-4d21d05f3639" providerId="ADAL" clId="{ADD0BF68-9510-4469-A4A5-C34D882F5C37}" dt="2022-11-14T17:22:51.981" v="1511"/>
        <pc:sldMkLst>
          <pc:docMk/>
          <pc:sldMk cId="3797593250" sldId="280"/>
        </pc:sldMkLst>
      </pc:sldChg>
      <pc:sldChg chg="modSp mod ord modShow modNotesTx">
        <pc:chgData name="Amanda Porter" userId="5d90c21c-14e5-4b29-90e5-4d21d05f3639" providerId="ADAL" clId="{ADD0BF68-9510-4469-A4A5-C34D882F5C37}" dt="2022-11-14T16:55:56.181" v="932"/>
        <pc:sldMkLst>
          <pc:docMk/>
          <pc:sldMk cId="263613474" sldId="286"/>
        </pc:sldMkLst>
        <pc:spChg chg="mod">
          <ac:chgData name="Amanda Porter" userId="5d90c21c-14e5-4b29-90e5-4d21d05f3639" providerId="ADAL" clId="{ADD0BF68-9510-4469-A4A5-C34D882F5C37}" dt="2022-11-14T16:37:30.897" v="380" actId="27636"/>
          <ac:spMkLst>
            <pc:docMk/>
            <pc:sldMk cId="263613474" sldId="286"/>
            <ac:spMk id="3" creationId="{9866E41D-FA9B-4649-8360-311E6ED972BD}"/>
          </ac:spMkLst>
        </pc:spChg>
        <pc:spChg chg="mod">
          <ac:chgData name="Amanda Porter" userId="5d90c21c-14e5-4b29-90e5-4d21d05f3639" providerId="ADAL" clId="{ADD0BF68-9510-4469-A4A5-C34D882F5C37}" dt="2022-11-14T16:37:45.217" v="397" actId="20577"/>
          <ac:spMkLst>
            <pc:docMk/>
            <pc:sldMk cId="263613474" sldId="286"/>
            <ac:spMk id="4" creationId="{CE03D955-E78D-498A-9452-1D586D369D06}"/>
          </ac:spMkLst>
        </pc:spChg>
      </pc:sldChg>
      <pc:sldChg chg="mod ord modShow modNotesTx">
        <pc:chgData name="Amanda Porter" userId="5d90c21c-14e5-4b29-90e5-4d21d05f3639" providerId="ADAL" clId="{ADD0BF68-9510-4469-A4A5-C34D882F5C37}" dt="2022-11-14T17:24:29.706" v="1519"/>
        <pc:sldMkLst>
          <pc:docMk/>
          <pc:sldMk cId="436591937" sldId="288"/>
        </pc:sldMkLst>
      </pc:sldChg>
      <pc:sldChg chg="ord modNotesTx">
        <pc:chgData name="Amanda Porter" userId="5d90c21c-14e5-4b29-90e5-4d21d05f3639" providerId="ADAL" clId="{ADD0BF68-9510-4469-A4A5-C34D882F5C37}" dt="2022-11-14T17:24:13.706" v="1517" actId="20577"/>
        <pc:sldMkLst>
          <pc:docMk/>
          <pc:sldMk cId="2812868692" sldId="289"/>
        </pc:sldMkLst>
      </pc:sldChg>
      <pc:sldChg chg="modSp mod modNotesTx">
        <pc:chgData name="Amanda Porter" userId="5d90c21c-14e5-4b29-90e5-4d21d05f3639" providerId="ADAL" clId="{ADD0BF68-9510-4469-A4A5-C34D882F5C37}" dt="2022-11-14T16:55:52.555" v="930"/>
        <pc:sldMkLst>
          <pc:docMk/>
          <pc:sldMk cId="2589974292" sldId="293"/>
        </pc:sldMkLst>
        <pc:graphicFrameChg chg="mod modGraphic">
          <ac:chgData name="Amanda Porter" userId="5d90c21c-14e5-4b29-90e5-4d21d05f3639" providerId="ADAL" clId="{ADD0BF68-9510-4469-A4A5-C34D882F5C37}" dt="2022-11-14T16:36:01.845" v="317" actId="404"/>
          <ac:graphicFrameMkLst>
            <pc:docMk/>
            <pc:sldMk cId="2589974292" sldId="293"/>
            <ac:graphicFrameMk id="6" creationId="{4D4AFDAE-60D3-8288-3B5D-AC2E96569107}"/>
          </ac:graphicFrameMkLst>
        </pc:graphicFrameChg>
      </pc:sldChg>
      <pc:sldChg chg="modSp mod">
        <pc:chgData name="Amanda Porter" userId="5d90c21c-14e5-4b29-90e5-4d21d05f3639" providerId="ADAL" clId="{ADD0BF68-9510-4469-A4A5-C34D882F5C37}" dt="2022-11-14T17:11:07.837" v="1421" actId="20577"/>
        <pc:sldMkLst>
          <pc:docMk/>
          <pc:sldMk cId="2601184103" sldId="295"/>
        </pc:sldMkLst>
        <pc:spChg chg="mod">
          <ac:chgData name="Amanda Porter" userId="5d90c21c-14e5-4b29-90e5-4d21d05f3639" providerId="ADAL" clId="{ADD0BF68-9510-4469-A4A5-C34D882F5C37}" dt="2022-11-14T17:11:07.837" v="1421" actId="20577"/>
          <ac:spMkLst>
            <pc:docMk/>
            <pc:sldMk cId="2601184103" sldId="295"/>
            <ac:spMk id="2" creationId="{5FCE3765-E241-4A4A-D69F-EC94A6FA6CD8}"/>
          </ac:spMkLst>
        </pc:spChg>
      </pc:sldChg>
      <pc:sldChg chg="mod ord modShow">
        <pc:chgData name="Amanda Porter" userId="5d90c21c-14e5-4b29-90e5-4d21d05f3639" providerId="ADAL" clId="{ADD0BF68-9510-4469-A4A5-C34D882F5C37}" dt="2022-11-14T16:33:24.291" v="286"/>
        <pc:sldMkLst>
          <pc:docMk/>
          <pc:sldMk cId="2921593357" sldId="296"/>
        </pc:sldMkLst>
      </pc:sldChg>
      <pc:sldChg chg="modSp mod">
        <pc:chgData name="Amanda Porter" userId="5d90c21c-14e5-4b29-90e5-4d21d05f3639" providerId="ADAL" clId="{ADD0BF68-9510-4469-A4A5-C34D882F5C37}" dt="2022-11-14T17:11:17.172" v="1445" actId="20577"/>
        <pc:sldMkLst>
          <pc:docMk/>
          <pc:sldMk cId="1904231342" sldId="298"/>
        </pc:sldMkLst>
        <pc:spChg chg="mod">
          <ac:chgData name="Amanda Porter" userId="5d90c21c-14e5-4b29-90e5-4d21d05f3639" providerId="ADAL" clId="{ADD0BF68-9510-4469-A4A5-C34D882F5C37}" dt="2022-11-14T17:11:17.172" v="1445" actId="20577"/>
          <ac:spMkLst>
            <pc:docMk/>
            <pc:sldMk cId="1904231342" sldId="298"/>
            <ac:spMk id="2" creationId="{3C0EB72B-2893-F5A7-D13D-4B93F5760518}"/>
          </ac:spMkLst>
        </pc:spChg>
      </pc:sldChg>
      <pc:sldChg chg="modSp mod ord modShow">
        <pc:chgData name="Amanda Porter" userId="5d90c21c-14e5-4b29-90e5-4d21d05f3639" providerId="ADAL" clId="{ADD0BF68-9510-4469-A4A5-C34D882F5C37}" dt="2022-11-14T16:54:42.324" v="881"/>
        <pc:sldMkLst>
          <pc:docMk/>
          <pc:sldMk cId="1634615055" sldId="299"/>
        </pc:sldMkLst>
        <pc:spChg chg="mod">
          <ac:chgData name="Amanda Porter" userId="5d90c21c-14e5-4b29-90e5-4d21d05f3639" providerId="ADAL" clId="{ADD0BF68-9510-4469-A4A5-C34D882F5C37}" dt="2022-11-14T16:54:35.018" v="875" actId="20577"/>
          <ac:spMkLst>
            <pc:docMk/>
            <pc:sldMk cId="1634615055" sldId="299"/>
            <ac:spMk id="2" creationId="{5AB1A801-09D0-DB9C-5145-4E88E24B98CE}"/>
          </ac:spMkLst>
        </pc:spChg>
        <pc:graphicFrameChg chg="mod">
          <ac:chgData name="Amanda Porter" userId="5d90c21c-14e5-4b29-90e5-4d21d05f3639" providerId="ADAL" clId="{ADD0BF68-9510-4469-A4A5-C34D882F5C37}" dt="2022-11-14T16:54:35.802" v="877" actId="14100"/>
          <ac:graphicFrameMkLst>
            <pc:docMk/>
            <pc:sldMk cId="1634615055" sldId="299"/>
            <ac:graphicFrameMk id="12" creationId="{85C41F8E-6616-3B6F-17AF-D145569E6C50}"/>
          </ac:graphicFrameMkLst>
        </pc:graphicFrameChg>
      </pc:sldChg>
      <pc:sldChg chg="addSp delSp modSp new mod modClrScheme chgLayout modNotesTx">
        <pc:chgData name="Amanda Porter" userId="5d90c21c-14e5-4b29-90e5-4d21d05f3639" providerId="ADAL" clId="{ADD0BF68-9510-4469-A4A5-C34D882F5C37}" dt="2022-11-14T17:24:03.970" v="1515"/>
        <pc:sldMkLst>
          <pc:docMk/>
          <pc:sldMk cId="1608671706" sldId="300"/>
        </pc:sldMkLst>
        <pc:spChg chg="mod ord">
          <ac:chgData name="Amanda Porter" userId="5d90c21c-14e5-4b29-90e5-4d21d05f3639" providerId="ADAL" clId="{ADD0BF68-9510-4469-A4A5-C34D882F5C37}" dt="2022-11-14T17:13:57.369" v="1469" actId="700"/>
          <ac:spMkLst>
            <pc:docMk/>
            <pc:sldMk cId="1608671706" sldId="300"/>
            <ac:spMk id="2" creationId="{396D18D0-CA4C-C1ED-EF2C-F5D5D57647DE}"/>
          </ac:spMkLst>
        </pc:spChg>
        <pc:spChg chg="del mod ord">
          <ac:chgData name="Amanda Porter" userId="5d90c21c-14e5-4b29-90e5-4d21d05f3639" providerId="ADAL" clId="{ADD0BF68-9510-4469-A4A5-C34D882F5C37}" dt="2022-11-14T16:54:57.127" v="905" actId="700"/>
          <ac:spMkLst>
            <pc:docMk/>
            <pc:sldMk cId="1608671706" sldId="300"/>
            <ac:spMk id="3" creationId="{28B9B484-51A6-173B-DD7E-7F23AB4FDCCF}"/>
          </ac:spMkLst>
        </pc:spChg>
        <pc:spChg chg="del mod ord">
          <ac:chgData name="Amanda Porter" userId="5d90c21c-14e5-4b29-90e5-4d21d05f3639" providerId="ADAL" clId="{ADD0BF68-9510-4469-A4A5-C34D882F5C37}" dt="2022-11-14T16:54:57.127" v="905" actId="700"/>
          <ac:spMkLst>
            <pc:docMk/>
            <pc:sldMk cId="1608671706" sldId="300"/>
            <ac:spMk id="4" creationId="{C3405C70-A4C7-C04B-E9AD-E0FF9F479C74}"/>
          </ac:spMkLst>
        </pc:spChg>
        <pc:spChg chg="mod ord">
          <ac:chgData name="Amanda Porter" userId="5d90c21c-14e5-4b29-90e5-4d21d05f3639" providerId="ADAL" clId="{ADD0BF68-9510-4469-A4A5-C34D882F5C37}" dt="2022-11-14T17:13:57.369" v="1469" actId="700"/>
          <ac:spMkLst>
            <pc:docMk/>
            <pc:sldMk cId="1608671706" sldId="300"/>
            <ac:spMk id="5" creationId="{1708D04D-3C49-1F00-E925-B04414C367CB}"/>
          </ac:spMkLst>
        </pc:spChg>
        <pc:spChg chg="add del mod ord">
          <ac:chgData name="Amanda Porter" userId="5d90c21c-14e5-4b29-90e5-4d21d05f3639" providerId="ADAL" clId="{ADD0BF68-9510-4469-A4A5-C34D882F5C37}" dt="2022-11-14T17:13:49.815" v="1467" actId="478"/>
          <ac:spMkLst>
            <pc:docMk/>
            <pc:sldMk cId="1608671706" sldId="300"/>
            <ac:spMk id="6" creationId="{1B4F9FA0-0B43-8C35-D525-902F3530138D}"/>
          </ac:spMkLst>
        </pc:spChg>
        <pc:spChg chg="add del mod ord">
          <ac:chgData name="Amanda Porter" userId="5d90c21c-14e5-4b29-90e5-4d21d05f3639" providerId="ADAL" clId="{ADD0BF68-9510-4469-A4A5-C34D882F5C37}" dt="2022-11-14T16:55:22.958" v="923"/>
          <ac:spMkLst>
            <pc:docMk/>
            <pc:sldMk cId="1608671706" sldId="300"/>
            <ac:spMk id="7" creationId="{904824FF-9A63-57AC-34A8-3778567D934F}"/>
          </ac:spMkLst>
        </pc:spChg>
        <pc:spChg chg="add del mod ord">
          <ac:chgData name="Amanda Porter" userId="5d90c21c-14e5-4b29-90e5-4d21d05f3639" providerId="ADAL" clId="{ADD0BF68-9510-4469-A4A5-C34D882F5C37}" dt="2022-11-14T16:58:23.957" v="1278" actId="478"/>
          <ac:spMkLst>
            <pc:docMk/>
            <pc:sldMk cId="1608671706" sldId="300"/>
            <ac:spMk id="8" creationId="{39D97A92-EF01-8FBB-C40D-479BC994E1B3}"/>
          </ac:spMkLst>
        </pc:spChg>
        <pc:spChg chg="add del mod ord">
          <ac:chgData name="Amanda Porter" userId="5d90c21c-14e5-4b29-90e5-4d21d05f3639" providerId="ADAL" clId="{ADD0BF68-9510-4469-A4A5-C34D882F5C37}" dt="2022-11-14T17:03:11.014" v="1282" actId="1957"/>
          <ac:spMkLst>
            <pc:docMk/>
            <pc:sldMk cId="1608671706" sldId="300"/>
            <ac:spMk id="9" creationId="{5CF5FF6A-E70F-3D43-BEB0-A1332DEC1944}"/>
          </ac:spMkLst>
        </pc:spChg>
        <pc:spChg chg="add del mod">
          <ac:chgData name="Amanda Porter" userId="5d90c21c-14e5-4b29-90e5-4d21d05f3639" providerId="ADAL" clId="{ADD0BF68-9510-4469-A4A5-C34D882F5C37}" dt="2022-11-14T17:13:51.457" v="1468" actId="478"/>
          <ac:spMkLst>
            <pc:docMk/>
            <pc:sldMk cId="1608671706" sldId="300"/>
            <ac:spMk id="11" creationId="{8E6BEDA4-C117-E3A9-3604-B1EED941B434}"/>
          </ac:spMkLst>
        </pc:spChg>
        <pc:spChg chg="add del mod ord">
          <ac:chgData name="Amanda Porter" userId="5d90c21c-14e5-4b29-90e5-4d21d05f3639" providerId="ADAL" clId="{ADD0BF68-9510-4469-A4A5-C34D882F5C37}" dt="2022-11-14T17:13:57.369" v="1469" actId="700"/>
          <ac:spMkLst>
            <pc:docMk/>
            <pc:sldMk cId="1608671706" sldId="300"/>
            <ac:spMk id="16" creationId="{24E19B18-463B-8706-F20F-CDE0249D16D5}"/>
          </ac:spMkLst>
        </pc:spChg>
        <pc:spChg chg="add del mod">
          <ac:chgData name="Amanda Porter" userId="5d90c21c-14e5-4b29-90e5-4d21d05f3639" providerId="ADAL" clId="{ADD0BF68-9510-4469-A4A5-C34D882F5C37}" dt="2022-11-14T17:13:57.369" v="1469" actId="700"/>
          <ac:spMkLst>
            <pc:docMk/>
            <pc:sldMk cId="1608671706" sldId="300"/>
            <ac:spMk id="18" creationId="{EF4EDC49-B15D-22AB-5662-B063C90591AE}"/>
          </ac:spMkLst>
        </pc:spChg>
        <pc:graphicFrameChg chg="add del mod">
          <ac:chgData name="Amanda Porter" userId="5d90c21c-14e5-4b29-90e5-4d21d05f3639" providerId="ADAL" clId="{ADD0BF68-9510-4469-A4A5-C34D882F5C37}" dt="2022-11-14T17:13:43.771" v="1465" actId="478"/>
          <ac:graphicFrameMkLst>
            <pc:docMk/>
            <pc:sldMk cId="1608671706" sldId="300"/>
            <ac:graphicFrameMk id="10" creationId="{63B54C70-6BB0-167D-E98E-24C7C1FB723C}"/>
          </ac:graphicFrameMkLst>
        </pc:graphicFrameChg>
        <pc:graphicFrameChg chg="add mod ord">
          <ac:chgData name="Amanda Porter" userId="5d90c21c-14e5-4b29-90e5-4d21d05f3639" providerId="ADAL" clId="{ADD0BF68-9510-4469-A4A5-C34D882F5C37}" dt="2022-11-14T17:20:57.159" v="1503" actId="692"/>
          <ac:graphicFrameMkLst>
            <pc:docMk/>
            <pc:sldMk cId="1608671706" sldId="300"/>
            <ac:graphicFrameMk id="14" creationId="{405A98A6-6FE0-73FD-AD3F-1C0071499A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Percentage of Participants Seeking Employment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Seeking Employment</c:v>
                </c:pt>
              </c:strCache>
            </c:strRef>
          </c:tx>
          <c:spPr>
            <a:ln w="22225" cap="rnd">
              <a:solidFill>
                <a:schemeClr val="accent2">
                  <a:shade val="65000"/>
                </a:schemeClr>
              </a:solidFill>
              <a:round/>
            </a:ln>
            <a:effectLst/>
          </c:spPr>
          <c:marker>
            <c:symbol val="diamond"/>
            <c:size val="6"/>
            <c:spPr>
              <a:solidFill>
                <a:schemeClr val="accent2">
                  <a:shade val="65000"/>
                </a:schemeClr>
              </a:solidFill>
              <a:ln w="9525">
                <a:solidFill>
                  <a:schemeClr val="accent2">
                    <a:shade val="65000"/>
                  </a:schemeClr>
                </a:solidFill>
                <a:round/>
              </a:ln>
              <a:effectLst/>
            </c:spPr>
          </c:marker>
          <c:cat>
            <c:strRef>
              <c:f>Sheet1!$A$2:$A$7</c:f>
              <c:strCache>
                <c:ptCount val="6"/>
                <c:pt idx="0">
                  <c:v>November</c:v>
                </c:pt>
                <c:pt idx="1">
                  <c:v>January</c:v>
                </c:pt>
                <c:pt idx="2">
                  <c:v>March</c:v>
                </c:pt>
                <c:pt idx="3">
                  <c:v>May</c:v>
                </c:pt>
                <c:pt idx="4">
                  <c:v>July</c:v>
                </c:pt>
                <c:pt idx="5">
                  <c:v>September</c:v>
                </c:pt>
              </c:strCache>
            </c:strRef>
          </c:cat>
          <c:val>
            <c:numRef>
              <c:f>Sheet1!$B$2:$B$7</c:f>
              <c:numCache>
                <c:formatCode>0%</c:formatCode>
                <c:ptCount val="6"/>
                <c:pt idx="0">
                  <c:v>0.27</c:v>
                </c:pt>
                <c:pt idx="1">
                  <c:v>0.31</c:v>
                </c:pt>
                <c:pt idx="2">
                  <c:v>0.3</c:v>
                </c:pt>
                <c:pt idx="3">
                  <c:v>0.21</c:v>
                </c:pt>
                <c:pt idx="4">
                  <c:v>0.2</c:v>
                </c:pt>
                <c:pt idx="5">
                  <c:v>0.25</c:v>
                </c:pt>
              </c:numCache>
            </c:numRef>
          </c:val>
          <c:smooth val="0"/>
          <c:extLst>
            <c:ext xmlns:c16="http://schemas.microsoft.com/office/drawing/2014/chart" uri="{C3380CC4-5D6E-409C-BE32-E72D297353CC}">
              <c16:uniqueId val="{00000000-6CAC-4BC2-A0A4-38A77D0B7780}"/>
            </c:ext>
          </c:extLst>
        </c:ser>
        <c:ser>
          <c:idx val="1"/>
          <c:order val="1"/>
          <c:tx>
            <c:strRef>
              <c:f>Sheet1!$C$1</c:f>
              <c:strCache>
                <c:ptCount val="1"/>
                <c:pt idx="0">
                  <c:v>Column1</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Sheet1!$A$2:$A$7</c:f>
              <c:strCache>
                <c:ptCount val="6"/>
                <c:pt idx="0">
                  <c:v>November</c:v>
                </c:pt>
                <c:pt idx="1">
                  <c:v>January</c:v>
                </c:pt>
                <c:pt idx="2">
                  <c:v>March</c:v>
                </c:pt>
                <c:pt idx="3">
                  <c:v>May</c:v>
                </c:pt>
                <c:pt idx="4">
                  <c:v>July</c:v>
                </c:pt>
                <c:pt idx="5">
                  <c:v>September</c:v>
                </c:pt>
              </c:strCache>
            </c:strRef>
          </c:cat>
          <c:val>
            <c:numRef>
              <c:f>Sheet1!$C$2:$C$7</c:f>
              <c:numCache>
                <c:formatCode>General</c:formatCode>
                <c:ptCount val="6"/>
              </c:numCache>
            </c:numRef>
          </c:val>
          <c:smooth val="0"/>
          <c:extLst>
            <c:ext xmlns:c16="http://schemas.microsoft.com/office/drawing/2014/chart" uri="{C3380CC4-5D6E-409C-BE32-E72D297353CC}">
              <c16:uniqueId val="{00000001-6CAC-4BC2-A0A4-38A77D0B7780}"/>
            </c:ext>
          </c:extLst>
        </c:ser>
        <c:ser>
          <c:idx val="2"/>
          <c:order val="2"/>
          <c:tx>
            <c:strRef>
              <c:f>Sheet1!$D$1</c:f>
              <c:strCache>
                <c:ptCount val="1"/>
                <c:pt idx="0">
                  <c:v>Column2</c:v>
                </c:pt>
              </c:strCache>
            </c:strRef>
          </c:tx>
          <c:spPr>
            <a:ln w="22225" cap="rnd">
              <a:solidFill>
                <a:schemeClr val="accent2">
                  <a:tint val="65000"/>
                </a:schemeClr>
              </a:solidFill>
              <a:round/>
            </a:ln>
            <a:effectLst/>
          </c:spPr>
          <c:marker>
            <c:symbol val="triangle"/>
            <c:size val="6"/>
            <c:spPr>
              <a:solidFill>
                <a:schemeClr val="accent2">
                  <a:tint val="65000"/>
                </a:schemeClr>
              </a:solidFill>
              <a:ln w="9525">
                <a:solidFill>
                  <a:schemeClr val="accent2">
                    <a:tint val="65000"/>
                  </a:schemeClr>
                </a:solidFill>
                <a:round/>
              </a:ln>
              <a:effectLst/>
            </c:spPr>
          </c:marker>
          <c:cat>
            <c:strRef>
              <c:f>Sheet1!$A$2:$A$7</c:f>
              <c:strCache>
                <c:ptCount val="6"/>
                <c:pt idx="0">
                  <c:v>November</c:v>
                </c:pt>
                <c:pt idx="1">
                  <c:v>January</c:v>
                </c:pt>
                <c:pt idx="2">
                  <c:v>March</c:v>
                </c:pt>
                <c:pt idx="3">
                  <c:v>May</c:v>
                </c:pt>
                <c:pt idx="4">
                  <c:v>July</c:v>
                </c:pt>
                <c:pt idx="5">
                  <c:v>September</c:v>
                </c:pt>
              </c:strCache>
            </c:strRef>
          </c:cat>
          <c:val>
            <c:numRef>
              <c:f>Sheet1!$D$2:$D$7</c:f>
              <c:numCache>
                <c:formatCode>General</c:formatCode>
                <c:ptCount val="6"/>
              </c:numCache>
            </c:numRef>
          </c:val>
          <c:smooth val="0"/>
          <c:extLst>
            <c:ext xmlns:c16="http://schemas.microsoft.com/office/drawing/2014/chart" uri="{C3380CC4-5D6E-409C-BE32-E72D297353CC}">
              <c16:uniqueId val="{00000002-6CAC-4BC2-A0A4-38A77D0B7780}"/>
            </c:ext>
          </c:extLst>
        </c:ser>
        <c:dLbls>
          <c:showLegendKey val="0"/>
          <c:showVal val="0"/>
          <c:showCatName val="0"/>
          <c:showSerName val="0"/>
          <c:showPercent val="0"/>
          <c:showBubbleSize val="0"/>
        </c:dLbls>
        <c:marker val="1"/>
        <c:smooth val="0"/>
        <c:axId val="506659216"/>
        <c:axId val="506652560"/>
      </c:lineChart>
      <c:catAx>
        <c:axId val="506659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506652560"/>
        <c:crosses val="autoZero"/>
        <c:auto val="1"/>
        <c:lblAlgn val="ctr"/>
        <c:lblOffset val="100"/>
        <c:noMultiLvlLbl val="0"/>
      </c:catAx>
      <c:valAx>
        <c:axId val="506652560"/>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659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Childcare</c:v>
                </c:pt>
              </c:strCache>
            </c:strRef>
          </c:tx>
          <c:spPr>
            <a:ln w="41275" cap="rnd">
              <a:solidFill>
                <a:schemeClr val="accent1">
                  <a:lumMod val="75000"/>
                </a:schemeClr>
              </a:solidFill>
              <a:round/>
            </a:ln>
            <a:effectLst/>
          </c:spPr>
          <c:marker>
            <c:symbol val="none"/>
          </c:marker>
          <c:cat>
            <c:strRef>
              <c:f>Sheet1!$A$2:$A$8</c:f>
              <c:strCache>
                <c:ptCount val="7"/>
                <c:pt idx="0">
                  <c:v>Nov. 21</c:v>
                </c:pt>
                <c:pt idx="1">
                  <c:v>Jan</c:v>
                </c:pt>
                <c:pt idx="2">
                  <c:v>Mar</c:v>
                </c:pt>
                <c:pt idx="3">
                  <c:v>May</c:v>
                </c:pt>
                <c:pt idx="4">
                  <c:v>July</c:v>
                </c:pt>
                <c:pt idx="5">
                  <c:v>Sept</c:v>
                </c:pt>
                <c:pt idx="6">
                  <c:v>Nov. 22*</c:v>
                </c:pt>
              </c:strCache>
            </c:strRef>
          </c:cat>
          <c:val>
            <c:numRef>
              <c:f>Sheet1!$B$2:$B$8</c:f>
              <c:numCache>
                <c:formatCode>0%</c:formatCode>
                <c:ptCount val="7"/>
                <c:pt idx="0">
                  <c:v>0.14000000000000001</c:v>
                </c:pt>
                <c:pt idx="1">
                  <c:v>0.16</c:v>
                </c:pt>
                <c:pt idx="2">
                  <c:v>0.17</c:v>
                </c:pt>
                <c:pt idx="3">
                  <c:v>0.19</c:v>
                </c:pt>
                <c:pt idx="4">
                  <c:v>0.19</c:v>
                </c:pt>
                <c:pt idx="5">
                  <c:v>0.08</c:v>
                </c:pt>
                <c:pt idx="6">
                  <c:v>7.0000000000000007E-2</c:v>
                </c:pt>
              </c:numCache>
            </c:numRef>
          </c:val>
          <c:smooth val="0"/>
          <c:extLst>
            <c:ext xmlns:c16="http://schemas.microsoft.com/office/drawing/2014/chart" uri="{C3380CC4-5D6E-409C-BE32-E72D297353CC}">
              <c16:uniqueId val="{00000000-DBE2-450A-A175-AEB316091416}"/>
            </c:ext>
          </c:extLst>
        </c:ser>
        <c:ser>
          <c:idx val="1"/>
          <c:order val="1"/>
          <c:tx>
            <c:strRef>
              <c:f>Sheet1!$C$1</c:f>
              <c:strCache>
                <c:ptCount val="1"/>
                <c:pt idx="0">
                  <c:v>Transportation</c:v>
                </c:pt>
              </c:strCache>
            </c:strRef>
          </c:tx>
          <c:spPr>
            <a:ln w="38100" cap="rnd">
              <a:solidFill>
                <a:schemeClr val="accent6">
                  <a:lumMod val="75000"/>
                </a:schemeClr>
              </a:solidFill>
              <a:round/>
            </a:ln>
            <a:effectLst/>
          </c:spPr>
          <c:marker>
            <c:symbol val="none"/>
          </c:marker>
          <c:cat>
            <c:strRef>
              <c:f>Sheet1!$A$2:$A$8</c:f>
              <c:strCache>
                <c:ptCount val="7"/>
                <c:pt idx="0">
                  <c:v>Nov. 21</c:v>
                </c:pt>
                <c:pt idx="1">
                  <c:v>Jan</c:v>
                </c:pt>
                <c:pt idx="2">
                  <c:v>Mar</c:v>
                </c:pt>
                <c:pt idx="3">
                  <c:v>May</c:v>
                </c:pt>
                <c:pt idx="4">
                  <c:v>July</c:v>
                </c:pt>
                <c:pt idx="5">
                  <c:v>Sept</c:v>
                </c:pt>
                <c:pt idx="6">
                  <c:v>Nov. 22*</c:v>
                </c:pt>
              </c:strCache>
            </c:strRef>
          </c:cat>
          <c:val>
            <c:numRef>
              <c:f>Sheet1!$C$2:$C$8</c:f>
              <c:numCache>
                <c:formatCode>0%</c:formatCode>
                <c:ptCount val="7"/>
                <c:pt idx="0">
                  <c:v>0.05</c:v>
                </c:pt>
                <c:pt idx="1">
                  <c:v>0.04</c:v>
                </c:pt>
                <c:pt idx="2">
                  <c:v>0.04</c:v>
                </c:pt>
                <c:pt idx="3">
                  <c:v>7.0000000000000007E-2</c:v>
                </c:pt>
                <c:pt idx="4">
                  <c:v>0.08</c:v>
                </c:pt>
                <c:pt idx="5">
                  <c:v>0.08</c:v>
                </c:pt>
                <c:pt idx="6">
                  <c:v>0.09</c:v>
                </c:pt>
              </c:numCache>
            </c:numRef>
          </c:val>
          <c:smooth val="0"/>
          <c:extLst>
            <c:ext xmlns:c16="http://schemas.microsoft.com/office/drawing/2014/chart" uri="{C3380CC4-5D6E-409C-BE32-E72D297353CC}">
              <c16:uniqueId val="{00000003-DBE2-450A-A175-AEB316091416}"/>
            </c:ext>
          </c:extLst>
        </c:ser>
        <c:dLbls>
          <c:showLegendKey val="0"/>
          <c:showVal val="0"/>
          <c:showCatName val="0"/>
          <c:showSerName val="0"/>
          <c:showPercent val="0"/>
          <c:showBubbleSize val="0"/>
        </c:dLbls>
        <c:smooth val="0"/>
        <c:axId val="572453456"/>
        <c:axId val="572452208"/>
      </c:lineChart>
      <c:catAx>
        <c:axId val="57245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452208"/>
        <c:crosses val="autoZero"/>
        <c:auto val="1"/>
        <c:lblAlgn val="ctr"/>
        <c:lblOffset val="100"/>
        <c:noMultiLvlLbl val="0"/>
      </c:catAx>
      <c:valAx>
        <c:axId val="57245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245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Sheet1!$A$2</c:f>
              <c:strCache>
                <c:ptCount val="1"/>
                <c:pt idx="0">
                  <c:v>Reach Up/TANF</c:v>
                </c:pt>
              </c:strCache>
            </c:strRef>
          </c:tx>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cat>
            <c:strRef>
              <c:f>Sheet1!$B$1:$G$1</c:f>
              <c:strCache>
                <c:ptCount val="6"/>
                <c:pt idx="0">
                  <c:v>Nov</c:v>
                </c:pt>
                <c:pt idx="1">
                  <c:v>January</c:v>
                </c:pt>
                <c:pt idx="2">
                  <c:v>March</c:v>
                </c:pt>
                <c:pt idx="3">
                  <c:v>May</c:v>
                </c:pt>
                <c:pt idx="4">
                  <c:v>July</c:v>
                </c:pt>
                <c:pt idx="5">
                  <c:v>September</c:v>
                </c:pt>
              </c:strCache>
            </c:strRef>
          </c:cat>
          <c:val>
            <c:numRef>
              <c:f>Sheet1!$B$2:$G$2</c:f>
              <c:numCache>
                <c:formatCode>General</c:formatCode>
                <c:ptCount val="6"/>
                <c:pt idx="0">
                  <c:v>3</c:v>
                </c:pt>
                <c:pt idx="1">
                  <c:v>5</c:v>
                </c:pt>
                <c:pt idx="2">
                  <c:v>3</c:v>
                </c:pt>
                <c:pt idx="3">
                  <c:v>3</c:v>
                </c:pt>
                <c:pt idx="4">
                  <c:v>2</c:v>
                </c:pt>
                <c:pt idx="5">
                  <c:v>2</c:v>
                </c:pt>
              </c:numCache>
            </c:numRef>
          </c:val>
          <c:extLst>
            <c:ext xmlns:c16="http://schemas.microsoft.com/office/drawing/2014/chart" uri="{C3380CC4-5D6E-409C-BE32-E72D297353CC}">
              <c16:uniqueId val="{00000000-E0FD-4A58-9C95-876E63172B02}"/>
            </c:ext>
          </c:extLst>
        </c:ser>
        <c:ser>
          <c:idx val="1"/>
          <c:order val="1"/>
          <c:tx>
            <c:strRef>
              <c:f>Sheet1!$A$3</c:f>
              <c:strCache>
                <c:ptCount val="1"/>
                <c:pt idx="0">
                  <c:v>WIC</c:v>
                </c:pt>
              </c:strCache>
            </c:strRef>
          </c:tx>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cat>
            <c:strRef>
              <c:f>Sheet1!$B$1:$G$1</c:f>
              <c:strCache>
                <c:ptCount val="6"/>
                <c:pt idx="0">
                  <c:v>Nov</c:v>
                </c:pt>
                <c:pt idx="1">
                  <c:v>January</c:v>
                </c:pt>
                <c:pt idx="2">
                  <c:v>March</c:v>
                </c:pt>
                <c:pt idx="3">
                  <c:v>May</c:v>
                </c:pt>
                <c:pt idx="4">
                  <c:v>July</c:v>
                </c:pt>
                <c:pt idx="5">
                  <c:v>September</c:v>
                </c:pt>
              </c:strCache>
            </c:strRef>
          </c:cat>
          <c:val>
            <c:numRef>
              <c:f>Sheet1!$B$3:$G$3</c:f>
              <c:numCache>
                <c:formatCode>General</c:formatCode>
                <c:ptCount val="6"/>
                <c:pt idx="0">
                  <c:v>5</c:v>
                </c:pt>
                <c:pt idx="1">
                  <c:v>4</c:v>
                </c:pt>
                <c:pt idx="2">
                  <c:v>6</c:v>
                </c:pt>
                <c:pt idx="3">
                  <c:v>5</c:v>
                </c:pt>
                <c:pt idx="4">
                  <c:v>6</c:v>
                </c:pt>
                <c:pt idx="5">
                  <c:v>6</c:v>
                </c:pt>
              </c:numCache>
            </c:numRef>
          </c:val>
          <c:extLst>
            <c:ext xmlns:c16="http://schemas.microsoft.com/office/drawing/2014/chart" uri="{C3380CC4-5D6E-409C-BE32-E72D297353CC}">
              <c16:uniqueId val="{00000001-E0FD-4A58-9C95-876E63172B02}"/>
            </c:ext>
          </c:extLst>
        </c:ser>
        <c:ser>
          <c:idx val="2"/>
          <c:order val="2"/>
          <c:tx>
            <c:strRef>
              <c:f>Sheet1!$A$4</c:f>
              <c:strCache>
                <c:ptCount val="1"/>
                <c:pt idx="0">
                  <c:v>3Squares</c:v>
                </c:pt>
              </c:strCache>
            </c:strRef>
          </c:tx>
          <c:spPr>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cat>
            <c:strRef>
              <c:f>Sheet1!$B$1:$G$1</c:f>
              <c:strCache>
                <c:ptCount val="6"/>
                <c:pt idx="0">
                  <c:v>Nov</c:v>
                </c:pt>
                <c:pt idx="1">
                  <c:v>January</c:v>
                </c:pt>
                <c:pt idx="2">
                  <c:v>March</c:v>
                </c:pt>
                <c:pt idx="3">
                  <c:v>May</c:v>
                </c:pt>
                <c:pt idx="4">
                  <c:v>July</c:v>
                </c:pt>
                <c:pt idx="5">
                  <c:v>September</c:v>
                </c:pt>
              </c:strCache>
            </c:strRef>
          </c:cat>
          <c:val>
            <c:numRef>
              <c:f>Sheet1!$B$4:$G$4</c:f>
              <c:numCache>
                <c:formatCode>General</c:formatCode>
                <c:ptCount val="6"/>
                <c:pt idx="0">
                  <c:v>19</c:v>
                </c:pt>
                <c:pt idx="1">
                  <c:v>13</c:v>
                </c:pt>
                <c:pt idx="2">
                  <c:v>20</c:v>
                </c:pt>
                <c:pt idx="3">
                  <c:v>20</c:v>
                </c:pt>
                <c:pt idx="4">
                  <c:v>18</c:v>
                </c:pt>
                <c:pt idx="5">
                  <c:v>15</c:v>
                </c:pt>
              </c:numCache>
            </c:numRef>
          </c:val>
          <c:extLst>
            <c:ext xmlns:c16="http://schemas.microsoft.com/office/drawing/2014/chart" uri="{C3380CC4-5D6E-409C-BE32-E72D297353CC}">
              <c16:uniqueId val="{00000002-E0FD-4A58-9C95-876E63172B02}"/>
            </c:ext>
          </c:extLst>
        </c:ser>
        <c:ser>
          <c:idx val="3"/>
          <c:order val="3"/>
          <c:tx>
            <c:strRef>
              <c:f>Sheet1!$A$5</c:f>
              <c:strCache>
                <c:ptCount val="1"/>
                <c:pt idx="0">
                  <c:v>Childcare Subsidy (CCFAP)</c:v>
                </c:pt>
              </c:strCache>
            </c:strRef>
          </c:tx>
          <c:spPr>
            <a:gradFill rotWithShape="1">
              <a:gsLst>
                <a:gs pos="0">
                  <a:schemeClr val="accent4">
                    <a:tint val="98000"/>
                    <a:lumMod val="114000"/>
                  </a:schemeClr>
                </a:gs>
                <a:gs pos="100000">
                  <a:schemeClr val="accent4">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cat>
            <c:strRef>
              <c:f>Sheet1!$B$1:$G$1</c:f>
              <c:strCache>
                <c:ptCount val="6"/>
                <c:pt idx="0">
                  <c:v>Nov</c:v>
                </c:pt>
                <c:pt idx="1">
                  <c:v>January</c:v>
                </c:pt>
                <c:pt idx="2">
                  <c:v>March</c:v>
                </c:pt>
                <c:pt idx="3">
                  <c:v>May</c:v>
                </c:pt>
                <c:pt idx="4">
                  <c:v>July</c:v>
                </c:pt>
                <c:pt idx="5">
                  <c:v>September</c:v>
                </c:pt>
              </c:strCache>
            </c:strRef>
          </c:cat>
          <c:val>
            <c:numRef>
              <c:f>Sheet1!$B$5:$G$5</c:f>
              <c:numCache>
                <c:formatCode>General</c:formatCode>
                <c:ptCount val="6"/>
                <c:pt idx="0">
                  <c:v>3</c:v>
                </c:pt>
                <c:pt idx="1">
                  <c:v>4</c:v>
                </c:pt>
                <c:pt idx="2">
                  <c:v>5</c:v>
                </c:pt>
                <c:pt idx="3">
                  <c:v>4</c:v>
                </c:pt>
                <c:pt idx="4">
                  <c:v>3</c:v>
                </c:pt>
                <c:pt idx="5">
                  <c:v>3</c:v>
                </c:pt>
              </c:numCache>
            </c:numRef>
          </c:val>
          <c:extLst>
            <c:ext xmlns:c16="http://schemas.microsoft.com/office/drawing/2014/chart" uri="{C3380CC4-5D6E-409C-BE32-E72D297353CC}">
              <c16:uniqueId val="{00000003-E0FD-4A58-9C95-876E63172B02}"/>
            </c:ext>
          </c:extLst>
        </c:ser>
        <c:ser>
          <c:idx val="4"/>
          <c:order val="4"/>
          <c:tx>
            <c:strRef>
              <c:f>Sheet1!$A$6</c:f>
              <c:strCache>
                <c:ptCount val="1"/>
                <c:pt idx="0">
                  <c:v>Fuel/Heating Assistance</c:v>
                </c:pt>
              </c:strCache>
            </c:strRef>
          </c:tx>
          <c:spPr>
            <a:gradFill rotWithShape="1">
              <a:gsLst>
                <a:gs pos="0">
                  <a:schemeClr val="accent5">
                    <a:tint val="98000"/>
                    <a:lumMod val="114000"/>
                  </a:schemeClr>
                </a:gs>
                <a:gs pos="100000">
                  <a:schemeClr val="accent5">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cat>
            <c:strRef>
              <c:f>Sheet1!$B$1:$G$1</c:f>
              <c:strCache>
                <c:ptCount val="6"/>
                <c:pt idx="0">
                  <c:v>Nov</c:v>
                </c:pt>
                <c:pt idx="1">
                  <c:v>January</c:v>
                </c:pt>
                <c:pt idx="2">
                  <c:v>March</c:v>
                </c:pt>
                <c:pt idx="3">
                  <c:v>May</c:v>
                </c:pt>
                <c:pt idx="4">
                  <c:v>July</c:v>
                </c:pt>
                <c:pt idx="5">
                  <c:v>September</c:v>
                </c:pt>
              </c:strCache>
            </c:strRef>
          </c:cat>
          <c:val>
            <c:numRef>
              <c:f>Sheet1!$B$6:$G$6</c:f>
              <c:numCache>
                <c:formatCode>General</c:formatCode>
                <c:ptCount val="6"/>
                <c:pt idx="0">
                  <c:v>12</c:v>
                </c:pt>
                <c:pt idx="1">
                  <c:v>4</c:v>
                </c:pt>
                <c:pt idx="2">
                  <c:v>12</c:v>
                </c:pt>
                <c:pt idx="3">
                  <c:v>10</c:v>
                </c:pt>
                <c:pt idx="4">
                  <c:v>5</c:v>
                </c:pt>
                <c:pt idx="5">
                  <c:v>6</c:v>
                </c:pt>
              </c:numCache>
            </c:numRef>
          </c:val>
          <c:extLst>
            <c:ext xmlns:c16="http://schemas.microsoft.com/office/drawing/2014/chart" uri="{C3380CC4-5D6E-409C-BE32-E72D297353CC}">
              <c16:uniqueId val="{00000004-E0FD-4A58-9C95-876E63172B02}"/>
            </c:ext>
          </c:extLst>
        </c:ser>
        <c:ser>
          <c:idx val="5"/>
          <c:order val="5"/>
          <c:tx>
            <c:strRef>
              <c:f>Sheet1!$A$7</c:f>
              <c:strCache>
                <c:ptCount val="1"/>
                <c:pt idx="0">
                  <c:v>Houseing Assistance</c:v>
                </c:pt>
              </c:strCache>
            </c:strRef>
          </c:tx>
          <c:spPr>
            <a:gradFill rotWithShape="1">
              <a:gsLst>
                <a:gs pos="0">
                  <a:schemeClr val="accent6">
                    <a:tint val="98000"/>
                    <a:lumMod val="114000"/>
                  </a:schemeClr>
                </a:gs>
                <a:gs pos="100000">
                  <a:schemeClr val="accent6">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cat>
            <c:strRef>
              <c:f>Sheet1!$B$1:$G$1</c:f>
              <c:strCache>
                <c:ptCount val="6"/>
                <c:pt idx="0">
                  <c:v>Nov</c:v>
                </c:pt>
                <c:pt idx="1">
                  <c:v>January</c:v>
                </c:pt>
                <c:pt idx="2">
                  <c:v>March</c:v>
                </c:pt>
                <c:pt idx="3">
                  <c:v>May</c:v>
                </c:pt>
                <c:pt idx="4">
                  <c:v>July</c:v>
                </c:pt>
                <c:pt idx="5">
                  <c:v>September</c:v>
                </c:pt>
              </c:strCache>
            </c:strRef>
          </c:cat>
          <c:val>
            <c:numRef>
              <c:f>Sheet1!$B$7:$G$7</c:f>
              <c:numCache>
                <c:formatCode>General</c:formatCode>
                <c:ptCount val="6"/>
                <c:pt idx="0">
                  <c:v>6</c:v>
                </c:pt>
                <c:pt idx="1">
                  <c:v>5</c:v>
                </c:pt>
                <c:pt idx="2">
                  <c:v>6</c:v>
                </c:pt>
                <c:pt idx="3">
                  <c:v>8</c:v>
                </c:pt>
                <c:pt idx="4">
                  <c:v>7</c:v>
                </c:pt>
                <c:pt idx="5">
                  <c:v>5</c:v>
                </c:pt>
              </c:numCache>
            </c:numRef>
          </c:val>
          <c:extLst>
            <c:ext xmlns:c16="http://schemas.microsoft.com/office/drawing/2014/chart" uri="{C3380CC4-5D6E-409C-BE32-E72D297353CC}">
              <c16:uniqueId val="{00000005-E0FD-4A58-9C95-876E63172B02}"/>
            </c:ext>
          </c:extLst>
        </c:ser>
        <c:ser>
          <c:idx val="6"/>
          <c:order val="6"/>
          <c:tx>
            <c:strRef>
              <c:f>Sheet1!$A$8</c:f>
              <c:strCache>
                <c:ptCount val="1"/>
                <c:pt idx="0">
                  <c:v>Unemployment </c:v>
                </c:pt>
              </c:strCache>
            </c:strRef>
          </c:tx>
          <c:spPr>
            <a:gradFill rotWithShape="1">
              <a:gsLst>
                <a:gs pos="0">
                  <a:schemeClr val="accent1">
                    <a:lumMod val="60000"/>
                    <a:tint val="98000"/>
                    <a:lumMod val="114000"/>
                  </a:schemeClr>
                </a:gs>
                <a:gs pos="100000">
                  <a:schemeClr val="accent1">
                    <a:lumMod val="6000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cat>
            <c:strRef>
              <c:f>Sheet1!$B$1:$G$1</c:f>
              <c:strCache>
                <c:ptCount val="6"/>
                <c:pt idx="0">
                  <c:v>Nov</c:v>
                </c:pt>
                <c:pt idx="1">
                  <c:v>January</c:v>
                </c:pt>
                <c:pt idx="2">
                  <c:v>March</c:v>
                </c:pt>
                <c:pt idx="3">
                  <c:v>May</c:v>
                </c:pt>
                <c:pt idx="4">
                  <c:v>July</c:v>
                </c:pt>
                <c:pt idx="5">
                  <c:v>September</c:v>
                </c:pt>
              </c:strCache>
            </c:strRef>
          </c:cat>
          <c:val>
            <c:numRef>
              <c:f>Sheet1!$B$8:$G$8</c:f>
              <c:numCache>
                <c:formatCode>General</c:formatCode>
                <c:ptCount val="6"/>
                <c:pt idx="0">
                  <c:v>1</c:v>
                </c:pt>
                <c:pt idx="1">
                  <c:v>1</c:v>
                </c:pt>
                <c:pt idx="2">
                  <c:v>2</c:v>
                </c:pt>
                <c:pt idx="3">
                  <c:v>2</c:v>
                </c:pt>
                <c:pt idx="4">
                  <c:v>1</c:v>
                </c:pt>
                <c:pt idx="5">
                  <c:v>2</c:v>
                </c:pt>
              </c:numCache>
            </c:numRef>
          </c:val>
          <c:extLst>
            <c:ext xmlns:c16="http://schemas.microsoft.com/office/drawing/2014/chart" uri="{C3380CC4-5D6E-409C-BE32-E72D297353CC}">
              <c16:uniqueId val="{00000006-E0FD-4A58-9C95-876E63172B02}"/>
            </c:ext>
          </c:extLst>
        </c:ser>
        <c:dLbls>
          <c:showLegendKey val="0"/>
          <c:showVal val="0"/>
          <c:showCatName val="0"/>
          <c:showSerName val="0"/>
          <c:showPercent val="0"/>
          <c:showBubbleSize val="0"/>
        </c:dLbls>
        <c:axId val="646914847"/>
        <c:axId val="646912351"/>
      </c:areaChart>
      <c:catAx>
        <c:axId val="646914847"/>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912351"/>
        <c:crosses val="autoZero"/>
        <c:auto val="1"/>
        <c:lblAlgn val="ctr"/>
        <c:lblOffset val="100"/>
        <c:noMultiLvlLbl val="0"/>
      </c:catAx>
      <c:valAx>
        <c:axId val="646912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691484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Cost of Care for</a:t>
            </a:r>
            <a:r>
              <a:rPr lang="en-US" baseline="0" dirty="0"/>
              <a:t> Families</a:t>
            </a:r>
            <a:endParaRPr lang="en-US" dirty="0"/>
          </a:p>
        </c:rich>
      </c:tx>
      <c:layout>
        <c:manualLayout>
          <c:xMode val="edge"/>
          <c:yMode val="edge"/>
          <c:x val="0.2091594865221498"/>
          <c:y val="2.432667245873153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Cost of Care</c:v>
                </c:pt>
              </c:strCache>
            </c:strRef>
          </c:tx>
          <c:spPr>
            <a:solidFill>
              <a:schemeClr val="accent1"/>
            </a:solidFill>
            <a:ln>
              <a:noFill/>
            </a:ln>
            <a:effectLst/>
          </c:spPr>
          <c:invertIfNegative val="0"/>
          <c:cat>
            <c:strRef>
              <c:f>Sheet1!$A$2:$A$4</c:f>
              <c:strCache>
                <c:ptCount val="3"/>
                <c:pt idx="0">
                  <c:v>Vermont</c:v>
                </c:pt>
                <c:pt idx="1">
                  <c:v>Springfield Region</c:v>
                </c:pt>
                <c:pt idx="2">
                  <c:v>U.S.</c:v>
                </c:pt>
              </c:strCache>
            </c:strRef>
          </c:cat>
          <c:val>
            <c:numRef>
              <c:f>Sheet1!$B$2:$B$4</c:f>
              <c:numCache>
                <c:formatCode>0%</c:formatCode>
                <c:ptCount val="3"/>
                <c:pt idx="0">
                  <c:v>0.3</c:v>
                </c:pt>
                <c:pt idx="1">
                  <c:v>0.18</c:v>
                </c:pt>
                <c:pt idx="2">
                  <c:v>7.0000000000000007E-2</c:v>
                </c:pt>
              </c:numCache>
            </c:numRef>
          </c:val>
          <c:extLst>
            <c:ext xmlns:c16="http://schemas.microsoft.com/office/drawing/2014/chart" uri="{C3380CC4-5D6E-409C-BE32-E72D297353CC}">
              <c16:uniqueId val="{00000000-1C7B-4B62-B977-E5A5C4CC73E2}"/>
            </c:ext>
          </c:extLst>
        </c:ser>
        <c:dLbls>
          <c:showLegendKey val="0"/>
          <c:showVal val="0"/>
          <c:showCatName val="0"/>
          <c:showSerName val="0"/>
          <c:showPercent val="0"/>
          <c:showBubbleSize val="0"/>
        </c:dLbls>
        <c:gapWidth val="219"/>
        <c:overlap val="-27"/>
        <c:axId val="253827632"/>
        <c:axId val="253828880"/>
      </c:barChart>
      <c:catAx>
        <c:axId val="25382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828880"/>
        <c:crosses val="autoZero"/>
        <c:auto val="1"/>
        <c:lblAlgn val="ctr"/>
        <c:lblOffset val="100"/>
        <c:noMultiLvlLbl val="0"/>
      </c:catAx>
      <c:valAx>
        <c:axId val="25382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3827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Transportation as a Barrier</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22225" cap="rnd" cmpd="sng" algn="ctr">
              <a:solidFill>
                <a:schemeClr val="accent1"/>
              </a:solidFill>
              <a:round/>
            </a:ln>
            <a:effectLst/>
          </c:spPr>
          <c:marker>
            <c:symbol val="none"/>
          </c:marker>
          <c:dLbls>
            <c:delete val="1"/>
          </c:dLbls>
          <c:cat>
            <c:strRef>
              <c:f>Sheet1!$A$2:$A$6</c:f>
              <c:strCache>
                <c:ptCount val="5"/>
                <c:pt idx="0">
                  <c:v>January</c:v>
                </c:pt>
                <c:pt idx="1">
                  <c:v>March</c:v>
                </c:pt>
                <c:pt idx="2">
                  <c:v>May</c:v>
                </c:pt>
                <c:pt idx="3">
                  <c:v>July</c:v>
                </c:pt>
                <c:pt idx="4">
                  <c:v>September</c:v>
                </c:pt>
              </c:strCache>
            </c:strRef>
          </c:cat>
          <c:val>
            <c:numRef>
              <c:f>Sheet1!$B$2:$B$6</c:f>
              <c:numCache>
                <c:formatCode>0%</c:formatCode>
                <c:ptCount val="5"/>
                <c:pt idx="0">
                  <c:v>0.04</c:v>
                </c:pt>
                <c:pt idx="1">
                  <c:v>0.04</c:v>
                </c:pt>
                <c:pt idx="2">
                  <c:v>7.0000000000000007E-2</c:v>
                </c:pt>
                <c:pt idx="3">
                  <c:v>0.08</c:v>
                </c:pt>
                <c:pt idx="4">
                  <c:v>0.08</c:v>
                </c:pt>
              </c:numCache>
            </c:numRef>
          </c:val>
          <c:smooth val="0"/>
          <c:extLst>
            <c:ext xmlns:c16="http://schemas.microsoft.com/office/drawing/2014/chart" uri="{C3380CC4-5D6E-409C-BE32-E72D297353CC}">
              <c16:uniqueId val="{00000000-E797-4844-8DEF-E1BC293C4671}"/>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66439008"/>
        <c:axId val="366435264"/>
      </c:lineChart>
      <c:catAx>
        <c:axId val="36643900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66435264"/>
        <c:crosses val="autoZero"/>
        <c:auto val="1"/>
        <c:lblAlgn val="ctr"/>
        <c:lblOffset val="100"/>
        <c:noMultiLvlLbl val="0"/>
      </c:catAx>
      <c:valAx>
        <c:axId val="3664352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36643900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45DB8-C955-4292-87A4-5737BC482DBC}" type="doc">
      <dgm:prSet loTypeId="urn:microsoft.com/office/officeart/2005/8/layout/radial6" loCatId="cycle" qsTypeId="urn:microsoft.com/office/officeart/2005/8/quickstyle/simple2" qsCatId="simple" csTypeId="urn:microsoft.com/office/officeart/2005/8/colors/accent0_3" csCatId="mainScheme" phldr="1"/>
      <dgm:spPr/>
      <dgm:t>
        <a:bodyPr/>
        <a:lstStyle/>
        <a:p>
          <a:endParaRPr lang="en-US"/>
        </a:p>
      </dgm:t>
    </dgm:pt>
    <dgm:pt modelId="{40AADC96-80DA-425E-B963-3C2B209B9280}">
      <dgm:prSet phldrT="[Text]" custT="1"/>
      <dgm:spPr/>
      <dgm:t>
        <a:bodyPr/>
        <a:lstStyle/>
        <a:p>
          <a:r>
            <a:rPr lang="en-US" sz="1600" b="0" dirty="0">
              <a:latin typeface="Gill Sans Nova" panose="020B0602020104020203" pitchFamily="34" charset="0"/>
            </a:rPr>
            <a:t>Backbone: </a:t>
          </a:r>
        </a:p>
        <a:p>
          <a:r>
            <a:rPr lang="en-US" sz="1600" b="0" dirty="0">
              <a:latin typeface="Gill Sans Nova" panose="020B0602020104020203" pitchFamily="34" charset="0"/>
            </a:rPr>
            <a:t>SRDC</a:t>
          </a:r>
        </a:p>
      </dgm:t>
    </dgm:pt>
    <dgm:pt modelId="{B6FBEA88-455D-4F63-BAE2-8F91387B300D}" type="parTrans" cxnId="{50B03417-71D4-4622-A221-9B798FCC2C58}">
      <dgm:prSet/>
      <dgm:spPr/>
      <dgm:t>
        <a:bodyPr/>
        <a:lstStyle/>
        <a:p>
          <a:endParaRPr lang="en-US" sz="2400" b="0">
            <a:latin typeface="Gill Sans Nova" panose="020B0602020104020203" pitchFamily="34" charset="0"/>
          </a:endParaRPr>
        </a:p>
      </dgm:t>
    </dgm:pt>
    <dgm:pt modelId="{2F689578-ADB4-4692-BBA1-308514124FAE}" type="sibTrans" cxnId="{50B03417-71D4-4622-A221-9B798FCC2C58}">
      <dgm:prSet/>
      <dgm:spPr/>
      <dgm:t>
        <a:bodyPr/>
        <a:lstStyle/>
        <a:p>
          <a:endParaRPr lang="en-US" sz="2400" b="0">
            <a:latin typeface="Gill Sans Nova" panose="020B0602020104020203" pitchFamily="34" charset="0"/>
          </a:endParaRPr>
        </a:p>
      </dgm:t>
    </dgm:pt>
    <dgm:pt modelId="{52037278-0853-4A66-9FF3-ADD03ED06682}">
      <dgm:prSet phldrT="[Text]" custT="1"/>
      <dgm:spPr/>
      <dgm:t>
        <a:bodyPr/>
        <a:lstStyle/>
        <a:p>
          <a:r>
            <a:rPr lang="en-US" sz="1600" b="0" dirty="0">
              <a:latin typeface="Gill Sans Nova" panose="020B0602020104020203" pitchFamily="34" charset="0"/>
            </a:rPr>
            <a:t>Service Providers</a:t>
          </a:r>
        </a:p>
      </dgm:t>
    </dgm:pt>
    <dgm:pt modelId="{845BCF9F-9C5A-4224-99BF-993BFB9FD896}" type="parTrans" cxnId="{616FF970-3F20-4A78-828B-D14A6F6BB272}">
      <dgm:prSet/>
      <dgm:spPr/>
      <dgm:t>
        <a:bodyPr/>
        <a:lstStyle/>
        <a:p>
          <a:endParaRPr lang="en-US" sz="2400" b="0">
            <a:latin typeface="Gill Sans Nova" panose="020B0602020104020203" pitchFamily="34" charset="0"/>
          </a:endParaRPr>
        </a:p>
      </dgm:t>
    </dgm:pt>
    <dgm:pt modelId="{3CB91990-356F-4954-814B-A5AF204C60CB}" type="sibTrans" cxnId="{616FF970-3F20-4A78-828B-D14A6F6BB272}">
      <dgm:prSet/>
      <dgm:spPr/>
      <dgm:t>
        <a:bodyPr/>
        <a:lstStyle/>
        <a:p>
          <a:endParaRPr lang="en-US" sz="2400" b="0">
            <a:latin typeface="Gill Sans Nova" panose="020B0602020104020203" pitchFamily="34" charset="0"/>
          </a:endParaRPr>
        </a:p>
      </dgm:t>
    </dgm:pt>
    <dgm:pt modelId="{433812A4-A14A-4D44-9183-7D557322892B}">
      <dgm:prSet phldrT="[Text]" custT="1"/>
      <dgm:spPr/>
      <dgm:t>
        <a:bodyPr/>
        <a:lstStyle/>
        <a:p>
          <a:r>
            <a:rPr lang="en-US" sz="1600" b="0" dirty="0">
              <a:latin typeface="Gill Sans Nova" panose="020B0602020104020203" pitchFamily="34" charset="0"/>
            </a:rPr>
            <a:t>Employers</a:t>
          </a:r>
        </a:p>
      </dgm:t>
    </dgm:pt>
    <dgm:pt modelId="{AAA227AD-20D4-403C-AA9A-C24C732751E6}" type="parTrans" cxnId="{3755E9D5-22B8-4BD8-B07D-0F1006A50B4B}">
      <dgm:prSet/>
      <dgm:spPr/>
      <dgm:t>
        <a:bodyPr/>
        <a:lstStyle/>
        <a:p>
          <a:endParaRPr lang="en-US" sz="2400" b="0">
            <a:latin typeface="Gill Sans Nova" panose="020B0602020104020203" pitchFamily="34" charset="0"/>
          </a:endParaRPr>
        </a:p>
      </dgm:t>
    </dgm:pt>
    <dgm:pt modelId="{63DF5A98-0201-4685-9061-CCCFD5FAF9ED}" type="sibTrans" cxnId="{3755E9D5-22B8-4BD8-B07D-0F1006A50B4B}">
      <dgm:prSet/>
      <dgm:spPr/>
      <dgm:t>
        <a:bodyPr/>
        <a:lstStyle/>
        <a:p>
          <a:endParaRPr lang="en-US" sz="2400" b="0">
            <a:latin typeface="Gill Sans Nova" panose="020B0602020104020203" pitchFamily="34" charset="0"/>
          </a:endParaRPr>
        </a:p>
      </dgm:t>
    </dgm:pt>
    <dgm:pt modelId="{766A5D13-EB3F-4AD0-B683-5E7B3E8FCC19}">
      <dgm:prSet phldrT="[Text]" custT="1"/>
      <dgm:spPr/>
      <dgm:t>
        <a:bodyPr/>
        <a:lstStyle/>
        <a:p>
          <a:r>
            <a:rPr lang="en-US" sz="1600" b="0" dirty="0">
              <a:latin typeface="Gill Sans Nova" panose="020B0602020104020203" pitchFamily="34" charset="0"/>
            </a:rPr>
            <a:t>Community </a:t>
          </a:r>
          <a:r>
            <a:rPr lang="en-US" sz="1400" b="0" dirty="0">
              <a:latin typeface="Gill Sans Nova" panose="020B0602020104020203" pitchFamily="34" charset="0"/>
            </a:rPr>
            <a:t>Organizations</a:t>
          </a:r>
          <a:r>
            <a:rPr lang="en-US" sz="1600" b="0" dirty="0">
              <a:latin typeface="Gill Sans Nova" panose="020B0602020104020203" pitchFamily="34" charset="0"/>
            </a:rPr>
            <a:t> </a:t>
          </a:r>
        </a:p>
      </dgm:t>
    </dgm:pt>
    <dgm:pt modelId="{6B60E442-7A20-4995-8457-BB8F7771564B}" type="parTrans" cxnId="{3B4688C3-099D-41C8-AED0-2E100577A4A6}">
      <dgm:prSet/>
      <dgm:spPr/>
      <dgm:t>
        <a:bodyPr/>
        <a:lstStyle/>
        <a:p>
          <a:endParaRPr lang="en-US" sz="2400" b="0">
            <a:latin typeface="Gill Sans Nova" panose="020B0602020104020203" pitchFamily="34" charset="0"/>
          </a:endParaRPr>
        </a:p>
      </dgm:t>
    </dgm:pt>
    <dgm:pt modelId="{BDF5F652-D28E-494A-A7F0-CB0808237B96}" type="sibTrans" cxnId="{3B4688C3-099D-41C8-AED0-2E100577A4A6}">
      <dgm:prSet/>
      <dgm:spPr/>
      <dgm:t>
        <a:bodyPr/>
        <a:lstStyle/>
        <a:p>
          <a:endParaRPr lang="en-US" sz="2400" b="0">
            <a:latin typeface="Gill Sans Nova" panose="020B0602020104020203" pitchFamily="34" charset="0"/>
          </a:endParaRPr>
        </a:p>
      </dgm:t>
    </dgm:pt>
    <dgm:pt modelId="{DCBCE38A-9C7F-4F2E-80C8-5BC569102111}">
      <dgm:prSet/>
      <dgm:spPr/>
      <dgm:t>
        <a:bodyPr/>
        <a:lstStyle/>
        <a:p>
          <a:endParaRPr lang="en-US"/>
        </a:p>
      </dgm:t>
    </dgm:pt>
    <dgm:pt modelId="{90F12399-E026-41C2-BF63-F84F08E963C0}" type="parTrans" cxnId="{9EB79B3C-4DF9-472C-89D3-1A5437985EEA}">
      <dgm:prSet/>
      <dgm:spPr/>
      <dgm:t>
        <a:bodyPr/>
        <a:lstStyle/>
        <a:p>
          <a:endParaRPr lang="en-US"/>
        </a:p>
      </dgm:t>
    </dgm:pt>
    <dgm:pt modelId="{79589AC7-3265-4F30-A248-3C96A2D51265}" type="sibTrans" cxnId="{9EB79B3C-4DF9-472C-89D3-1A5437985EEA}">
      <dgm:prSet/>
      <dgm:spPr/>
      <dgm:t>
        <a:bodyPr/>
        <a:lstStyle/>
        <a:p>
          <a:endParaRPr lang="en-US"/>
        </a:p>
      </dgm:t>
    </dgm:pt>
    <dgm:pt modelId="{CBF62489-B3C2-45DC-A9E9-712E42594660}" type="pres">
      <dgm:prSet presAssocID="{16845DB8-C955-4292-87A4-5737BC482DBC}" presName="Name0" presStyleCnt="0">
        <dgm:presLayoutVars>
          <dgm:chMax val="1"/>
          <dgm:dir/>
          <dgm:animLvl val="ctr"/>
          <dgm:resizeHandles val="exact"/>
        </dgm:presLayoutVars>
      </dgm:prSet>
      <dgm:spPr/>
    </dgm:pt>
    <dgm:pt modelId="{46692023-2DA7-4076-A87A-9FDEDD10EAD1}" type="pres">
      <dgm:prSet presAssocID="{40AADC96-80DA-425E-B963-3C2B209B9280}" presName="centerShape" presStyleLbl="node0" presStyleIdx="0" presStyleCnt="1" custScaleX="98336" custScaleY="96293" custLinFactNeighborY="-1366"/>
      <dgm:spPr/>
    </dgm:pt>
    <dgm:pt modelId="{C11DEC4D-5058-4910-95CA-5617CC3DE28E}" type="pres">
      <dgm:prSet presAssocID="{52037278-0853-4A66-9FF3-ADD03ED06682}" presName="node" presStyleLbl="node1" presStyleIdx="0" presStyleCnt="3" custScaleX="130517" custScaleY="133903" custRadScaleRad="99807">
        <dgm:presLayoutVars>
          <dgm:bulletEnabled val="1"/>
        </dgm:presLayoutVars>
      </dgm:prSet>
      <dgm:spPr/>
    </dgm:pt>
    <dgm:pt modelId="{696AF133-D1F9-41FF-9020-CF98BCE29F6D}" type="pres">
      <dgm:prSet presAssocID="{52037278-0853-4A66-9FF3-ADD03ED06682}" presName="dummy" presStyleCnt="0"/>
      <dgm:spPr/>
    </dgm:pt>
    <dgm:pt modelId="{9AF238B4-81D5-4CBC-B0AF-415C593C2E69}" type="pres">
      <dgm:prSet presAssocID="{3CB91990-356F-4954-814B-A5AF204C60CB}" presName="sibTrans" presStyleLbl="sibTrans2D1" presStyleIdx="0" presStyleCnt="3"/>
      <dgm:spPr/>
    </dgm:pt>
    <dgm:pt modelId="{61BBB9B5-B0B6-49B2-ADA8-EBE862D13D07}" type="pres">
      <dgm:prSet presAssocID="{433812A4-A14A-4D44-9183-7D557322892B}" presName="node" presStyleLbl="node1" presStyleIdx="1" presStyleCnt="3" custScaleX="124589" custScaleY="121983" custRadScaleRad="100193">
        <dgm:presLayoutVars>
          <dgm:bulletEnabled val="1"/>
        </dgm:presLayoutVars>
      </dgm:prSet>
      <dgm:spPr/>
    </dgm:pt>
    <dgm:pt modelId="{E3181EA6-CFC5-4A6A-B730-E3518C86E6CD}" type="pres">
      <dgm:prSet presAssocID="{433812A4-A14A-4D44-9183-7D557322892B}" presName="dummy" presStyleCnt="0"/>
      <dgm:spPr/>
    </dgm:pt>
    <dgm:pt modelId="{68A66B10-3280-41AB-AACD-8387FDEF5C34}" type="pres">
      <dgm:prSet presAssocID="{63DF5A98-0201-4685-9061-CCCFD5FAF9ED}" presName="sibTrans" presStyleLbl="sibTrans2D1" presStyleIdx="1" presStyleCnt="3"/>
      <dgm:spPr/>
    </dgm:pt>
    <dgm:pt modelId="{53FB0138-EC2B-45FF-9533-E8F19903BB17}" type="pres">
      <dgm:prSet presAssocID="{766A5D13-EB3F-4AD0-B683-5E7B3E8FCC19}" presName="node" presStyleLbl="node1" presStyleIdx="2" presStyleCnt="3" custScaleX="136004" custScaleY="125829" custRadScaleRad="100000" custRadScaleInc="-369">
        <dgm:presLayoutVars>
          <dgm:bulletEnabled val="1"/>
        </dgm:presLayoutVars>
      </dgm:prSet>
      <dgm:spPr/>
    </dgm:pt>
    <dgm:pt modelId="{C8231354-7010-4EFB-9D6D-8A4E11099EE6}" type="pres">
      <dgm:prSet presAssocID="{766A5D13-EB3F-4AD0-B683-5E7B3E8FCC19}" presName="dummy" presStyleCnt="0"/>
      <dgm:spPr/>
    </dgm:pt>
    <dgm:pt modelId="{78E414BE-85C2-493D-A76C-763EC2ACABFF}" type="pres">
      <dgm:prSet presAssocID="{BDF5F652-D28E-494A-A7F0-CB0808237B96}" presName="sibTrans" presStyleLbl="sibTrans2D1" presStyleIdx="2" presStyleCnt="3"/>
      <dgm:spPr/>
    </dgm:pt>
  </dgm:ptLst>
  <dgm:cxnLst>
    <dgm:cxn modelId="{04560614-83E6-4FCC-B765-2C51F5E45872}" type="presOf" srcId="{52037278-0853-4A66-9FF3-ADD03ED06682}" destId="{C11DEC4D-5058-4910-95CA-5617CC3DE28E}" srcOrd="0" destOrd="0" presId="urn:microsoft.com/office/officeart/2005/8/layout/radial6"/>
    <dgm:cxn modelId="{50B03417-71D4-4622-A221-9B798FCC2C58}" srcId="{16845DB8-C955-4292-87A4-5737BC482DBC}" destId="{40AADC96-80DA-425E-B963-3C2B209B9280}" srcOrd="0" destOrd="0" parTransId="{B6FBEA88-455D-4F63-BAE2-8F91387B300D}" sibTransId="{2F689578-ADB4-4692-BBA1-308514124FAE}"/>
    <dgm:cxn modelId="{9EB79B3C-4DF9-472C-89D3-1A5437985EEA}" srcId="{16845DB8-C955-4292-87A4-5737BC482DBC}" destId="{DCBCE38A-9C7F-4F2E-80C8-5BC569102111}" srcOrd="1" destOrd="0" parTransId="{90F12399-E026-41C2-BF63-F84F08E963C0}" sibTransId="{79589AC7-3265-4F30-A248-3C96A2D51265}"/>
    <dgm:cxn modelId="{DA6F2762-09DB-4E64-B8CD-E85A9F7531CB}" type="presOf" srcId="{BDF5F652-D28E-494A-A7F0-CB0808237B96}" destId="{78E414BE-85C2-493D-A76C-763EC2ACABFF}" srcOrd="0" destOrd="0" presId="urn:microsoft.com/office/officeart/2005/8/layout/radial6"/>
    <dgm:cxn modelId="{616FF970-3F20-4A78-828B-D14A6F6BB272}" srcId="{40AADC96-80DA-425E-B963-3C2B209B9280}" destId="{52037278-0853-4A66-9FF3-ADD03ED06682}" srcOrd="0" destOrd="0" parTransId="{845BCF9F-9C5A-4224-99BF-993BFB9FD896}" sibTransId="{3CB91990-356F-4954-814B-A5AF204C60CB}"/>
    <dgm:cxn modelId="{ED44E7A5-423D-4328-94E9-B0D1BE5EEF0C}" type="presOf" srcId="{40AADC96-80DA-425E-B963-3C2B209B9280}" destId="{46692023-2DA7-4076-A87A-9FDEDD10EAD1}" srcOrd="0" destOrd="0" presId="urn:microsoft.com/office/officeart/2005/8/layout/radial6"/>
    <dgm:cxn modelId="{98E6A6B0-1C78-4367-86C4-C442290A2DD1}" type="presOf" srcId="{3CB91990-356F-4954-814B-A5AF204C60CB}" destId="{9AF238B4-81D5-4CBC-B0AF-415C593C2E69}" srcOrd="0" destOrd="0" presId="urn:microsoft.com/office/officeart/2005/8/layout/radial6"/>
    <dgm:cxn modelId="{3B4688C3-099D-41C8-AED0-2E100577A4A6}" srcId="{40AADC96-80DA-425E-B963-3C2B209B9280}" destId="{766A5D13-EB3F-4AD0-B683-5E7B3E8FCC19}" srcOrd="2" destOrd="0" parTransId="{6B60E442-7A20-4995-8457-BB8F7771564B}" sibTransId="{BDF5F652-D28E-494A-A7F0-CB0808237B96}"/>
    <dgm:cxn modelId="{919B5DC4-30F5-4155-8CFA-067A63EBD60E}" type="presOf" srcId="{433812A4-A14A-4D44-9183-7D557322892B}" destId="{61BBB9B5-B0B6-49B2-ADA8-EBE862D13D07}" srcOrd="0" destOrd="0" presId="urn:microsoft.com/office/officeart/2005/8/layout/radial6"/>
    <dgm:cxn modelId="{E0F335C8-A93E-491F-AFA4-7A5E6A2A12A9}" type="presOf" srcId="{16845DB8-C955-4292-87A4-5737BC482DBC}" destId="{CBF62489-B3C2-45DC-A9E9-712E42594660}" srcOrd="0" destOrd="0" presId="urn:microsoft.com/office/officeart/2005/8/layout/radial6"/>
    <dgm:cxn modelId="{3755E9D5-22B8-4BD8-B07D-0F1006A50B4B}" srcId="{40AADC96-80DA-425E-B963-3C2B209B9280}" destId="{433812A4-A14A-4D44-9183-7D557322892B}" srcOrd="1" destOrd="0" parTransId="{AAA227AD-20D4-403C-AA9A-C24C732751E6}" sibTransId="{63DF5A98-0201-4685-9061-CCCFD5FAF9ED}"/>
    <dgm:cxn modelId="{023356E3-7F2D-4CAA-B062-A87AD8630756}" type="presOf" srcId="{63DF5A98-0201-4685-9061-CCCFD5FAF9ED}" destId="{68A66B10-3280-41AB-AACD-8387FDEF5C34}" srcOrd="0" destOrd="0" presId="urn:microsoft.com/office/officeart/2005/8/layout/radial6"/>
    <dgm:cxn modelId="{4BE0A3E8-B0BD-4BFF-B3E5-1A24F103C543}" type="presOf" srcId="{766A5D13-EB3F-4AD0-B683-5E7B3E8FCC19}" destId="{53FB0138-EC2B-45FF-9533-E8F19903BB17}" srcOrd="0" destOrd="0" presId="urn:microsoft.com/office/officeart/2005/8/layout/radial6"/>
    <dgm:cxn modelId="{B329B770-8552-40F1-A8E2-AB5B923A018F}" type="presParOf" srcId="{CBF62489-B3C2-45DC-A9E9-712E42594660}" destId="{46692023-2DA7-4076-A87A-9FDEDD10EAD1}" srcOrd="0" destOrd="0" presId="urn:microsoft.com/office/officeart/2005/8/layout/radial6"/>
    <dgm:cxn modelId="{7DBEBA94-2426-4811-A344-0CE8F1AA891B}" type="presParOf" srcId="{CBF62489-B3C2-45DC-A9E9-712E42594660}" destId="{C11DEC4D-5058-4910-95CA-5617CC3DE28E}" srcOrd="1" destOrd="0" presId="urn:microsoft.com/office/officeart/2005/8/layout/radial6"/>
    <dgm:cxn modelId="{1BE64EFD-D9FD-49BF-95CC-E80E431E552A}" type="presParOf" srcId="{CBF62489-B3C2-45DC-A9E9-712E42594660}" destId="{696AF133-D1F9-41FF-9020-CF98BCE29F6D}" srcOrd="2" destOrd="0" presId="urn:microsoft.com/office/officeart/2005/8/layout/radial6"/>
    <dgm:cxn modelId="{810071EF-63F4-4AFA-927B-E8CDDA39DD85}" type="presParOf" srcId="{CBF62489-B3C2-45DC-A9E9-712E42594660}" destId="{9AF238B4-81D5-4CBC-B0AF-415C593C2E69}" srcOrd="3" destOrd="0" presId="urn:microsoft.com/office/officeart/2005/8/layout/radial6"/>
    <dgm:cxn modelId="{71A421DA-2D1C-49A5-BACB-DBB8F13C04C3}" type="presParOf" srcId="{CBF62489-B3C2-45DC-A9E9-712E42594660}" destId="{61BBB9B5-B0B6-49B2-ADA8-EBE862D13D07}" srcOrd="4" destOrd="0" presId="urn:microsoft.com/office/officeart/2005/8/layout/radial6"/>
    <dgm:cxn modelId="{EB427837-7938-4267-977C-51DDD78BB7E4}" type="presParOf" srcId="{CBF62489-B3C2-45DC-A9E9-712E42594660}" destId="{E3181EA6-CFC5-4A6A-B730-E3518C86E6CD}" srcOrd="5" destOrd="0" presId="urn:microsoft.com/office/officeart/2005/8/layout/radial6"/>
    <dgm:cxn modelId="{55627FBF-3390-414C-BB25-7324237FAAE9}" type="presParOf" srcId="{CBF62489-B3C2-45DC-A9E9-712E42594660}" destId="{68A66B10-3280-41AB-AACD-8387FDEF5C34}" srcOrd="6" destOrd="0" presId="urn:microsoft.com/office/officeart/2005/8/layout/radial6"/>
    <dgm:cxn modelId="{6202ADAF-59EF-4F68-B871-DA5C61B855F1}" type="presParOf" srcId="{CBF62489-B3C2-45DC-A9E9-712E42594660}" destId="{53FB0138-EC2B-45FF-9533-E8F19903BB17}" srcOrd="7" destOrd="0" presId="urn:microsoft.com/office/officeart/2005/8/layout/radial6"/>
    <dgm:cxn modelId="{5E8F81C3-257A-43DE-9EC9-0D474DA95275}" type="presParOf" srcId="{CBF62489-B3C2-45DC-A9E9-712E42594660}" destId="{C8231354-7010-4EFB-9D6D-8A4E11099EE6}" srcOrd="8" destOrd="0" presId="urn:microsoft.com/office/officeart/2005/8/layout/radial6"/>
    <dgm:cxn modelId="{ED906ECD-A182-4EC1-BA0C-6931C52DA1EE}" type="presParOf" srcId="{CBF62489-B3C2-45DC-A9E9-712E42594660}" destId="{78E414BE-85C2-493D-A76C-763EC2ACABFF}"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8A8137-BAF2-4E1C-8173-E05FFC2D82C7}" type="doc">
      <dgm:prSet loTypeId="urn:microsoft.com/office/officeart/2005/8/layout/gear1" loCatId="process" qsTypeId="urn:microsoft.com/office/officeart/2005/8/quickstyle/simple1" qsCatId="simple" csTypeId="urn:microsoft.com/office/officeart/2005/8/colors/colorful5" csCatId="colorful" phldr="1"/>
      <dgm:spPr/>
      <dgm:t>
        <a:bodyPr/>
        <a:lstStyle/>
        <a:p>
          <a:endParaRPr lang="en-US"/>
        </a:p>
      </dgm:t>
    </dgm:pt>
    <dgm:pt modelId="{A75E33A1-A69F-41B4-8C61-12225E4BEF84}">
      <dgm:prSet phldrT="[Text]"/>
      <dgm:spPr/>
      <dgm:t>
        <a:bodyPr/>
        <a:lstStyle/>
        <a:p>
          <a:r>
            <a:rPr lang="en-US" dirty="0"/>
            <a:t>Social Service Providers</a:t>
          </a:r>
        </a:p>
      </dgm:t>
    </dgm:pt>
    <dgm:pt modelId="{240AAA9C-FD67-44C3-9170-E301CF58582A}" type="parTrans" cxnId="{BFF3C432-19B8-42A3-9355-4EB6CA32B209}">
      <dgm:prSet/>
      <dgm:spPr/>
      <dgm:t>
        <a:bodyPr/>
        <a:lstStyle/>
        <a:p>
          <a:endParaRPr lang="en-US"/>
        </a:p>
      </dgm:t>
    </dgm:pt>
    <dgm:pt modelId="{987FD2DD-86AD-4624-81BF-EB05D1D426F6}" type="sibTrans" cxnId="{BFF3C432-19B8-42A3-9355-4EB6CA32B209}">
      <dgm:prSet/>
      <dgm:spPr/>
      <dgm:t>
        <a:bodyPr/>
        <a:lstStyle/>
        <a:p>
          <a:endParaRPr lang="en-US"/>
        </a:p>
      </dgm:t>
    </dgm:pt>
    <dgm:pt modelId="{D16A726E-7A57-4745-B00F-20A23023384A}">
      <dgm:prSet phldrT="[Text]"/>
      <dgm:spPr/>
      <dgm:t>
        <a:bodyPr/>
        <a:lstStyle/>
        <a:p>
          <a:r>
            <a:rPr lang="en-US" dirty="0"/>
            <a:t>Community Members</a:t>
          </a:r>
        </a:p>
      </dgm:t>
    </dgm:pt>
    <dgm:pt modelId="{6B5A190A-9638-41E0-B4C0-7641F23BF3CB}" type="parTrans" cxnId="{972BF9DD-C6A3-4414-84C7-12652BC71D5C}">
      <dgm:prSet/>
      <dgm:spPr/>
      <dgm:t>
        <a:bodyPr/>
        <a:lstStyle/>
        <a:p>
          <a:endParaRPr lang="en-US"/>
        </a:p>
      </dgm:t>
    </dgm:pt>
    <dgm:pt modelId="{A6F669D3-DAD9-4167-821D-B5532592B16F}" type="sibTrans" cxnId="{972BF9DD-C6A3-4414-84C7-12652BC71D5C}">
      <dgm:prSet/>
      <dgm:spPr/>
      <dgm:t>
        <a:bodyPr/>
        <a:lstStyle/>
        <a:p>
          <a:endParaRPr lang="en-US"/>
        </a:p>
      </dgm:t>
    </dgm:pt>
    <dgm:pt modelId="{9D120AEC-41ED-4409-ADD6-A6F441FEFD5B}">
      <dgm:prSet/>
      <dgm:spPr/>
      <dgm:t>
        <a:bodyPr/>
        <a:lstStyle/>
        <a:p>
          <a:r>
            <a:rPr lang="en-US" dirty="0"/>
            <a:t>Employers</a:t>
          </a:r>
        </a:p>
      </dgm:t>
    </dgm:pt>
    <dgm:pt modelId="{DF0756D9-4A7E-4689-A00A-1C78EAEAC5BF}" type="parTrans" cxnId="{0A5A3C81-0136-49AE-A5AC-B92501EE009D}">
      <dgm:prSet/>
      <dgm:spPr/>
      <dgm:t>
        <a:bodyPr/>
        <a:lstStyle/>
        <a:p>
          <a:endParaRPr lang="en-US"/>
        </a:p>
      </dgm:t>
    </dgm:pt>
    <dgm:pt modelId="{1236FE4F-585C-41D0-9DC3-491E942CFEC1}" type="sibTrans" cxnId="{0A5A3C81-0136-49AE-A5AC-B92501EE009D}">
      <dgm:prSet/>
      <dgm:spPr/>
      <dgm:t>
        <a:bodyPr/>
        <a:lstStyle/>
        <a:p>
          <a:endParaRPr lang="en-US"/>
        </a:p>
      </dgm:t>
    </dgm:pt>
    <dgm:pt modelId="{EFED0B00-9408-4EEA-9F70-4B01E43CCEF8}" type="pres">
      <dgm:prSet presAssocID="{C68A8137-BAF2-4E1C-8173-E05FFC2D82C7}" presName="composite" presStyleCnt="0">
        <dgm:presLayoutVars>
          <dgm:chMax val="3"/>
          <dgm:animLvl val="lvl"/>
          <dgm:resizeHandles val="exact"/>
        </dgm:presLayoutVars>
      </dgm:prSet>
      <dgm:spPr/>
    </dgm:pt>
    <dgm:pt modelId="{B964FDCE-52DB-41E9-9D38-F8A80781BD74}" type="pres">
      <dgm:prSet presAssocID="{A75E33A1-A69F-41B4-8C61-12225E4BEF84}" presName="gear1" presStyleLbl="node1" presStyleIdx="0" presStyleCnt="3">
        <dgm:presLayoutVars>
          <dgm:chMax val="1"/>
          <dgm:bulletEnabled val="1"/>
        </dgm:presLayoutVars>
      </dgm:prSet>
      <dgm:spPr/>
    </dgm:pt>
    <dgm:pt modelId="{B416C497-45F1-4822-959C-69D6B9A50E6E}" type="pres">
      <dgm:prSet presAssocID="{A75E33A1-A69F-41B4-8C61-12225E4BEF84}" presName="gear1srcNode" presStyleLbl="node1" presStyleIdx="0" presStyleCnt="3"/>
      <dgm:spPr/>
    </dgm:pt>
    <dgm:pt modelId="{91CD4D4B-F77D-41C2-B824-F8C59FDD973E}" type="pres">
      <dgm:prSet presAssocID="{A75E33A1-A69F-41B4-8C61-12225E4BEF84}" presName="gear1dstNode" presStyleLbl="node1" presStyleIdx="0" presStyleCnt="3"/>
      <dgm:spPr/>
    </dgm:pt>
    <dgm:pt modelId="{24913145-7E44-40D5-918E-E196B08E8BE1}" type="pres">
      <dgm:prSet presAssocID="{D16A726E-7A57-4745-B00F-20A23023384A}" presName="gear2" presStyleLbl="node1" presStyleIdx="1" presStyleCnt="3">
        <dgm:presLayoutVars>
          <dgm:chMax val="1"/>
          <dgm:bulletEnabled val="1"/>
        </dgm:presLayoutVars>
      </dgm:prSet>
      <dgm:spPr/>
    </dgm:pt>
    <dgm:pt modelId="{9B546CC0-92F3-4CA0-9DE3-D4E7B0407980}" type="pres">
      <dgm:prSet presAssocID="{D16A726E-7A57-4745-B00F-20A23023384A}" presName="gear2srcNode" presStyleLbl="node1" presStyleIdx="1" presStyleCnt="3"/>
      <dgm:spPr/>
    </dgm:pt>
    <dgm:pt modelId="{78FA7563-829F-40FA-8D98-9A62F338DC3E}" type="pres">
      <dgm:prSet presAssocID="{D16A726E-7A57-4745-B00F-20A23023384A}" presName="gear2dstNode" presStyleLbl="node1" presStyleIdx="1" presStyleCnt="3"/>
      <dgm:spPr/>
    </dgm:pt>
    <dgm:pt modelId="{CDACB7F8-AED4-454C-AB34-BBD9D3A2BEB3}" type="pres">
      <dgm:prSet presAssocID="{9D120AEC-41ED-4409-ADD6-A6F441FEFD5B}" presName="gear3" presStyleLbl="node1" presStyleIdx="2" presStyleCnt="3"/>
      <dgm:spPr/>
    </dgm:pt>
    <dgm:pt modelId="{73A2ED93-C5ED-495D-A863-8A16A2DBD25C}" type="pres">
      <dgm:prSet presAssocID="{9D120AEC-41ED-4409-ADD6-A6F441FEFD5B}" presName="gear3tx" presStyleLbl="node1" presStyleIdx="2" presStyleCnt="3">
        <dgm:presLayoutVars>
          <dgm:chMax val="1"/>
          <dgm:bulletEnabled val="1"/>
        </dgm:presLayoutVars>
      </dgm:prSet>
      <dgm:spPr/>
    </dgm:pt>
    <dgm:pt modelId="{63270909-45F6-4034-8BE3-BB7BA536DCC8}" type="pres">
      <dgm:prSet presAssocID="{9D120AEC-41ED-4409-ADD6-A6F441FEFD5B}" presName="gear3srcNode" presStyleLbl="node1" presStyleIdx="2" presStyleCnt="3"/>
      <dgm:spPr/>
    </dgm:pt>
    <dgm:pt modelId="{EBFAACE5-935B-4D60-901C-F82934591276}" type="pres">
      <dgm:prSet presAssocID="{9D120AEC-41ED-4409-ADD6-A6F441FEFD5B}" presName="gear3dstNode" presStyleLbl="node1" presStyleIdx="2" presStyleCnt="3"/>
      <dgm:spPr/>
    </dgm:pt>
    <dgm:pt modelId="{F07131AC-1A48-43E9-9C01-249E8F552897}" type="pres">
      <dgm:prSet presAssocID="{987FD2DD-86AD-4624-81BF-EB05D1D426F6}" presName="connector1" presStyleLbl="sibTrans2D1" presStyleIdx="0" presStyleCnt="3"/>
      <dgm:spPr/>
    </dgm:pt>
    <dgm:pt modelId="{235AE368-F7C2-4CF9-AAB6-F287EAFC6F03}" type="pres">
      <dgm:prSet presAssocID="{A6F669D3-DAD9-4167-821D-B5532592B16F}" presName="connector2" presStyleLbl="sibTrans2D1" presStyleIdx="1" presStyleCnt="3"/>
      <dgm:spPr/>
    </dgm:pt>
    <dgm:pt modelId="{AEABA8CD-6A56-449B-B99C-35ECD8C5571E}" type="pres">
      <dgm:prSet presAssocID="{1236FE4F-585C-41D0-9DC3-491E942CFEC1}" presName="connector3" presStyleLbl="sibTrans2D1" presStyleIdx="2" presStyleCnt="3"/>
      <dgm:spPr/>
    </dgm:pt>
  </dgm:ptLst>
  <dgm:cxnLst>
    <dgm:cxn modelId="{932D9811-0BA9-4660-88CE-84132D6A6A22}" type="presOf" srcId="{D16A726E-7A57-4745-B00F-20A23023384A}" destId="{78FA7563-829F-40FA-8D98-9A62F338DC3E}" srcOrd="2" destOrd="0" presId="urn:microsoft.com/office/officeart/2005/8/layout/gear1"/>
    <dgm:cxn modelId="{5405541F-23BD-4DB1-9E99-758926E6C75A}" type="presOf" srcId="{D16A726E-7A57-4745-B00F-20A23023384A}" destId="{9B546CC0-92F3-4CA0-9DE3-D4E7B0407980}" srcOrd="1" destOrd="0" presId="urn:microsoft.com/office/officeart/2005/8/layout/gear1"/>
    <dgm:cxn modelId="{CEA2632C-AD36-4348-A33D-F380F6B69B11}" type="presOf" srcId="{A75E33A1-A69F-41B4-8C61-12225E4BEF84}" destId="{B416C497-45F1-4822-959C-69D6B9A50E6E}" srcOrd="1" destOrd="0" presId="urn:microsoft.com/office/officeart/2005/8/layout/gear1"/>
    <dgm:cxn modelId="{695FC32D-0523-42A9-BA54-525ACAF50F1A}" type="presOf" srcId="{987FD2DD-86AD-4624-81BF-EB05D1D426F6}" destId="{F07131AC-1A48-43E9-9C01-249E8F552897}" srcOrd="0" destOrd="0" presId="urn:microsoft.com/office/officeart/2005/8/layout/gear1"/>
    <dgm:cxn modelId="{BFF3C432-19B8-42A3-9355-4EB6CA32B209}" srcId="{C68A8137-BAF2-4E1C-8173-E05FFC2D82C7}" destId="{A75E33A1-A69F-41B4-8C61-12225E4BEF84}" srcOrd="0" destOrd="0" parTransId="{240AAA9C-FD67-44C3-9170-E301CF58582A}" sibTransId="{987FD2DD-86AD-4624-81BF-EB05D1D426F6}"/>
    <dgm:cxn modelId="{B5166236-3E11-40FA-B689-B158B94D0599}" type="presOf" srcId="{1236FE4F-585C-41D0-9DC3-491E942CFEC1}" destId="{AEABA8CD-6A56-449B-B99C-35ECD8C5571E}" srcOrd="0" destOrd="0" presId="urn:microsoft.com/office/officeart/2005/8/layout/gear1"/>
    <dgm:cxn modelId="{933A2250-55F0-4E54-8F11-8635B27E4857}" type="presOf" srcId="{9D120AEC-41ED-4409-ADD6-A6F441FEFD5B}" destId="{EBFAACE5-935B-4D60-901C-F82934591276}" srcOrd="3" destOrd="0" presId="urn:microsoft.com/office/officeart/2005/8/layout/gear1"/>
    <dgm:cxn modelId="{C1084451-2848-404F-84E2-B5BB7E7E02E4}" type="presOf" srcId="{C68A8137-BAF2-4E1C-8173-E05FFC2D82C7}" destId="{EFED0B00-9408-4EEA-9F70-4B01E43CCEF8}" srcOrd="0" destOrd="0" presId="urn:microsoft.com/office/officeart/2005/8/layout/gear1"/>
    <dgm:cxn modelId="{0A5A3C81-0136-49AE-A5AC-B92501EE009D}" srcId="{C68A8137-BAF2-4E1C-8173-E05FFC2D82C7}" destId="{9D120AEC-41ED-4409-ADD6-A6F441FEFD5B}" srcOrd="2" destOrd="0" parTransId="{DF0756D9-4A7E-4689-A00A-1C78EAEAC5BF}" sibTransId="{1236FE4F-585C-41D0-9DC3-491E942CFEC1}"/>
    <dgm:cxn modelId="{EF259695-3C98-48DB-B64B-4FDCCB8B3351}" type="presOf" srcId="{A6F669D3-DAD9-4167-821D-B5532592B16F}" destId="{235AE368-F7C2-4CF9-AAB6-F287EAFC6F03}" srcOrd="0" destOrd="0" presId="urn:microsoft.com/office/officeart/2005/8/layout/gear1"/>
    <dgm:cxn modelId="{F15A819F-7195-48A7-B087-1AEF681C3AFC}" type="presOf" srcId="{D16A726E-7A57-4745-B00F-20A23023384A}" destId="{24913145-7E44-40D5-918E-E196B08E8BE1}" srcOrd="0" destOrd="0" presId="urn:microsoft.com/office/officeart/2005/8/layout/gear1"/>
    <dgm:cxn modelId="{A6A392A7-3C2F-4C5E-9014-98CFB6F9655D}" type="presOf" srcId="{9D120AEC-41ED-4409-ADD6-A6F441FEFD5B}" destId="{63270909-45F6-4034-8BE3-BB7BA536DCC8}" srcOrd="2" destOrd="0" presId="urn:microsoft.com/office/officeart/2005/8/layout/gear1"/>
    <dgm:cxn modelId="{7DE758AC-4AB4-479E-8C44-7FCD6F2F259A}" type="presOf" srcId="{9D120AEC-41ED-4409-ADD6-A6F441FEFD5B}" destId="{73A2ED93-C5ED-495D-A863-8A16A2DBD25C}" srcOrd="1" destOrd="0" presId="urn:microsoft.com/office/officeart/2005/8/layout/gear1"/>
    <dgm:cxn modelId="{912870CC-82EC-4570-B956-3B8EF574062B}" type="presOf" srcId="{9D120AEC-41ED-4409-ADD6-A6F441FEFD5B}" destId="{CDACB7F8-AED4-454C-AB34-BBD9D3A2BEB3}" srcOrd="0" destOrd="0" presId="urn:microsoft.com/office/officeart/2005/8/layout/gear1"/>
    <dgm:cxn modelId="{972BF9DD-C6A3-4414-84C7-12652BC71D5C}" srcId="{C68A8137-BAF2-4E1C-8173-E05FFC2D82C7}" destId="{D16A726E-7A57-4745-B00F-20A23023384A}" srcOrd="1" destOrd="0" parTransId="{6B5A190A-9638-41E0-B4C0-7641F23BF3CB}" sibTransId="{A6F669D3-DAD9-4167-821D-B5532592B16F}"/>
    <dgm:cxn modelId="{904D8CEB-FAAD-4CCC-AA30-5CE36278FF40}" type="presOf" srcId="{A75E33A1-A69F-41B4-8C61-12225E4BEF84}" destId="{91CD4D4B-F77D-41C2-B824-F8C59FDD973E}" srcOrd="2" destOrd="0" presId="urn:microsoft.com/office/officeart/2005/8/layout/gear1"/>
    <dgm:cxn modelId="{26C01AEF-3375-40E5-BD9E-BD5E5ACCB9B0}" type="presOf" srcId="{A75E33A1-A69F-41B4-8C61-12225E4BEF84}" destId="{B964FDCE-52DB-41E9-9D38-F8A80781BD74}" srcOrd="0" destOrd="0" presId="urn:microsoft.com/office/officeart/2005/8/layout/gear1"/>
    <dgm:cxn modelId="{05E4A2DA-C71B-4FD6-B854-538C82A0C3B2}" type="presParOf" srcId="{EFED0B00-9408-4EEA-9F70-4B01E43CCEF8}" destId="{B964FDCE-52DB-41E9-9D38-F8A80781BD74}" srcOrd="0" destOrd="0" presId="urn:microsoft.com/office/officeart/2005/8/layout/gear1"/>
    <dgm:cxn modelId="{C0DF68A4-9ACB-40EF-B911-C28C92BCD148}" type="presParOf" srcId="{EFED0B00-9408-4EEA-9F70-4B01E43CCEF8}" destId="{B416C497-45F1-4822-959C-69D6B9A50E6E}" srcOrd="1" destOrd="0" presId="urn:microsoft.com/office/officeart/2005/8/layout/gear1"/>
    <dgm:cxn modelId="{A8A8F5E3-05F5-4FC8-9B89-4B7AD5B89383}" type="presParOf" srcId="{EFED0B00-9408-4EEA-9F70-4B01E43CCEF8}" destId="{91CD4D4B-F77D-41C2-B824-F8C59FDD973E}" srcOrd="2" destOrd="0" presId="urn:microsoft.com/office/officeart/2005/8/layout/gear1"/>
    <dgm:cxn modelId="{CA9BF49E-A842-4C73-83B1-C9955DFF662F}" type="presParOf" srcId="{EFED0B00-9408-4EEA-9F70-4B01E43CCEF8}" destId="{24913145-7E44-40D5-918E-E196B08E8BE1}" srcOrd="3" destOrd="0" presId="urn:microsoft.com/office/officeart/2005/8/layout/gear1"/>
    <dgm:cxn modelId="{1BE5EA7F-93EC-4A31-A7B8-D3A56BBCE1D7}" type="presParOf" srcId="{EFED0B00-9408-4EEA-9F70-4B01E43CCEF8}" destId="{9B546CC0-92F3-4CA0-9DE3-D4E7B0407980}" srcOrd="4" destOrd="0" presId="urn:microsoft.com/office/officeart/2005/8/layout/gear1"/>
    <dgm:cxn modelId="{FA715C29-B62D-444C-B6E0-0B725A16B8BC}" type="presParOf" srcId="{EFED0B00-9408-4EEA-9F70-4B01E43CCEF8}" destId="{78FA7563-829F-40FA-8D98-9A62F338DC3E}" srcOrd="5" destOrd="0" presId="urn:microsoft.com/office/officeart/2005/8/layout/gear1"/>
    <dgm:cxn modelId="{A7FB05E0-39E1-4879-9634-1A321685AD97}" type="presParOf" srcId="{EFED0B00-9408-4EEA-9F70-4B01E43CCEF8}" destId="{CDACB7F8-AED4-454C-AB34-BBD9D3A2BEB3}" srcOrd="6" destOrd="0" presId="urn:microsoft.com/office/officeart/2005/8/layout/gear1"/>
    <dgm:cxn modelId="{297BA8ED-155A-4431-A8E9-0266632C8B0C}" type="presParOf" srcId="{EFED0B00-9408-4EEA-9F70-4B01E43CCEF8}" destId="{73A2ED93-C5ED-495D-A863-8A16A2DBD25C}" srcOrd="7" destOrd="0" presId="urn:microsoft.com/office/officeart/2005/8/layout/gear1"/>
    <dgm:cxn modelId="{0BA663FF-C571-4670-9753-7875EC06122A}" type="presParOf" srcId="{EFED0B00-9408-4EEA-9F70-4B01E43CCEF8}" destId="{63270909-45F6-4034-8BE3-BB7BA536DCC8}" srcOrd="8" destOrd="0" presId="urn:microsoft.com/office/officeart/2005/8/layout/gear1"/>
    <dgm:cxn modelId="{922191E9-FE41-4B92-A66C-CCDF0CA0D995}" type="presParOf" srcId="{EFED0B00-9408-4EEA-9F70-4B01E43CCEF8}" destId="{EBFAACE5-935B-4D60-901C-F82934591276}" srcOrd="9" destOrd="0" presId="urn:microsoft.com/office/officeart/2005/8/layout/gear1"/>
    <dgm:cxn modelId="{60F7203F-9609-42CA-B311-466C15BC802E}" type="presParOf" srcId="{EFED0B00-9408-4EEA-9F70-4B01E43CCEF8}" destId="{F07131AC-1A48-43E9-9C01-249E8F552897}" srcOrd="10" destOrd="0" presId="urn:microsoft.com/office/officeart/2005/8/layout/gear1"/>
    <dgm:cxn modelId="{6EBCBD57-2CA4-4D99-9A04-1DE752AE3E4A}" type="presParOf" srcId="{EFED0B00-9408-4EEA-9F70-4B01E43CCEF8}" destId="{235AE368-F7C2-4CF9-AAB6-F287EAFC6F03}" srcOrd="11" destOrd="0" presId="urn:microsoft.com/office/officeart/2005/8/layout/gear1"/>
    <dgm:cxn modelId="{5B774C57-2AD2-4DFA-9479-4C64442E7D72}" type="presParOf" srcId="{EFED0B00-9408-4EEA-9F70-4B01E43CCEF8}" destId="{AEABA8CD-6A56-449B-B99C-35ECD8C5571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70B27-A8F7-4C10-B2F6-2692A7C375D7}"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DCF323E6-D72A-4EA5-894D-A6F338686BDA}">
      <dgm:prSet/>
      <dgm:spPr/>
      <dgm:t>
        <a:bodyPr/>
        <a:lstStyle/>
        <a:p>
          <a:r>
            <a:rPr lang="en-US" dirty="0"/>
            <a:t>Available jobs do not match skillset</a:t>
          </a:r>
        </a:p>
      </dgm:t>
    </dgm:pt>
    <dgm:pt modelId="{2753B432-AAE5-43A8-8BA2-EDD2B3F4395C}" type="parTrans" cxnId="{F7A48B6A-BB02-4039-B6C3-A34EBF8EA335}">
      <dgm:prSet/>
      <dgm:spPr/>
      <dgm:t>
        <a:bodyPr/>
        <a:lstStyle/>
        <a:p>
          <a:endParaRPr lang="en-US"/>
        </a:p>
      </dgm:t>
    </dgm:pt>
    <dgm:pt modelId="{50F8C10B-6E4B-4C43-92B8-7EFDE6CDAB44}" type="sibTrans" cxnId="{F7A48B6A-BB02-4039-B6C3-A34EBF8EA335}">
      <dgm:prSet/>
      <dgm:spPr/>
      <dgm:t>
        <a:bodyPr/>
        <a:lstStyle/>
        <a:p>
          <a:endParaRPr lang="en-US"/>
        </a:p>
      </dgm:t>
    </dgm:pt>
    <dgm:pt modelId="{3A60C807-84B2-4AB3-828D-F8A1864C30BA}">
      <dgm:prSet/>
      <dgm:spPr/>
      <dgm:t>
        <a:bodyPr/>
        <a:lstStyle/>
        <a:p>
          <a:r>
            <a:rPr lang="en-US" dirty="0"/>
            <a:t>Insufficient Pay</a:t>
          </a:r>
        </a:p>
      </dgm:t>
    </dgm:pt>
    <dgm:pt modelId="{9BE4FAB3-CC12-4028-8A43-406FD8B79CA6}" type="parTrans" cxnId="{EEF91D74-2A9C-41A1-A04C-87AFE1E8A6FF}">
      <dgm:prSet/>
      <dgm:spPr/>
      <dgm:t>
        <a:bodyPr/>
        <a:lstStyle/>
        <a:p>
          <a:endParaRPr lang="en-US"/>
        </a:p>
      </dgm:t>
    </dgm:pt>
    <dgm:pt modelId="{ABF39CB5-7BD2-4144-9E53-F64425BB83C0}" type="sibTrans" cxnId="{EEF91D74-2A9C-41A1-A04C-87AFE1E8A6FF}">
      <dgm:prSet/>
      <dgm:spPr/>
      <dgm:t>
        <a:bodyPr/>
        <a:lstStyle/>
        <a:p>
          <a:endParaRPr lang="en-US"/>
        </a:p>
      </dgm:t>
    </dgm:pt>
    <dgm:pt modelId="{3405063D-051A-432C-9863-FB2C19FBB58F}">
      <dgm:prSet/>
      <dgm:spPr/>
      <dgm:t>
        <a:bodyPr/>
        <a:lstStyle/>
        <a:p>
          <a:r>
            <a:rPr lang="en-US" dirty="0"/>
            <a:t>Cannot find desired schedule </a:t>
          </a:r>
        </a:p>
      </dgm:t>
    </dgm:pt>
    <dgm:pt modelId="{D1CD167A-ED0A-4A20-B2AB-A14F5156EE96}" type="parTrans" cxnId="{57B098B2-CEA2-4919-8E2F-CAE77C845B3D}">
      <dgm:prSet/>
      <dgm:spPr/>
      <dgm:t>
        <a:bodyPr/>
        <a:lstStyle/>
        <a:p>
          <a:endParaRPr lang="en-US"/>
        </a:p>
      </dgm:t>
    </dgm:pt>
    <dgm:pt modelId="{86100DC4-028C-408C-8A1D-E70376BFF313}" type="sibTrans" cxnId="{57B098B2-CEA2-4919-8E2F-CAE77C845B3D}">
      <dgm:prSet/>
      <dgm:spPr/>
      <dgm:t>
        <a:bodyPr/>
        <a:lstStyle/>
        <a:p>
          <a:endParaRPr lang="en-US"/>
        </a:p>
      </dgm:t>
    </dgm:pt>
    <dgm:pt modelId="{487169F7-45F5-49DB-BEAB-A8D133FB6CDD}">
      <dgm:prSet/>
      <dgm:spPr/>
      <dgm:t>
        <a:bodyPr/>
        <a:lstStyle/>
        <a:p>
          <a:r>
            <a:rPr lang="en-US" dirty="0"/>
            <a:t>The biggest barriers: </a:t>
          </a:r>
        </a:p>
      </dgm:t>
    </dgm:pt>
    <dgm:pt modelId="{1931F724-9D57-45D4-B0D5-BE911D5D90CB}" type="sibTrans" cxnId="{C344484A-69FE-4956-B428-E9C80A4C7F56}">
      <dgm:prSet/>
      <dgm:spPr/>
      <dgm:t>
        <a:bodyPr/>
        <a:lstStyle/>
        <a:p>
          <a:endParaRPr lang="en-US"/>
        </a:p>
      </dgm:t>
    </dgm:pt>
    <dgm:pt modelId="{9DDB1038-9E01-4D11-9163-0EA9656EE68C}" type="parTrans" cxnId="{C344484A-69FE-4956-B428-E9C80A4C7F56}">
      <dgm:prSet/>
      <dgm:spPr/>
      <dgm:t>
        <a:bodyPr/>
        <a:lstStyle/>
        <a:p>
          <a:endParaRPr lang="en-US"/>
        </a:p>
      </dgm:t>
    </dgm:pt>
    <dgm:pt modelId="{DE4FF6E3-5587-4A49-8BF5-68C731236C6D}" type="pres">
      <dgm:prSet presAssocID="{1BA70B27-A8F7-4C10-B2F6-2692A7C375D7}" presName="Name0" presStyleCnt="0">
        <dgm:presLayoutVars>
          <dgm:dir/>
          <dgm:animLvl val="lvl"/>
          <dgm:resizeHandles val="exact"/>
        </dgm:presLayoutVars>
      </dgm:prSet>
      <dgm:spPr/>
    </dgm:pt>
    <dgm:pt modelId="{11F53C22-168C-4BCE-AED5-098321D6A3F7}" type="pres">
      <dgm:prSet presAssocID="{487169F7-45F5-49DB-BEAB-A8D133FB6CDD}" presName="boxAndChildren" presStyleCnt="0"/>
      <dgm:spPr/>
    </dgm:pt>
    <dgm:pt modelId="{ED774AEC-396D-4BD1-9E7D-3C15FC6E04E3}" type="pres">
      <dgm:prSet presAssocID="{487169F7-45F5-49DB-BEAB-A8D133FB6CDD}" presName="parentTextBox" presStyleLbl="node1" presStyleIdx="0" presStyleCnt="1"/>
      <dgm:spPr/>
    </dgm:pt>
    <dgm:pt modelId="{90E3F480-0639-423A-92E3-855B66363A2C}" type="pres">
      <dgm:prSet presAssocID="{487169F7-45F5-49DB-BEAB-A8D133FB6CDD}" presName="entireBox" presStyleLbl="node1" presStyleIdx="0" presStyleCnt="1" custLinFactY="-9454" custLinFactNeighborX="19017" custLinFactNeighborY="-100000"/>
      <dgm:spPr/>
    </dgm:pt>
    <dgm:pt modelId="{2D5934A1-B403-4970-98F2-B395B7605F73}" type="pres">
      <dgm:prSet presAssocID="{487169F7-45F5-49DB-BEAB-A8D133FB6CDD}" presName="descendantBox" presStyleCnt="0"/>
      <dgm:spPr/>
    </dgm:pt>
    <dgm:pt modelId="{61DDE4F3-8AC0-4754-81BA-9D8EC25C753F}" type="pres">
      <dgm:prSet presAssocID="{DCF323E6-D72A-4EA5-894D-A6F338686BDA}" presName="childTextBox" presStyleLbl="fgAccFollowNode1" presStyleIdx="0" presStyleCnt="3">
        <dgm:presLayoutVars>
          <dgm:bulletEnabled val="1"/>
        </dgm:presLayoutVars>
      </dgm:prSet>
      <dgm:spPr/>
    </dgm:pt>
    <dgm:pt modelId="{6E4CF56E-D03F-485D-8CBB-5A4AEACDA9EF}" type="pres">
      <dgm:prSet presAssocID="{3A60C807-84B2-4AB3-828D-F8A1864C30BA}" presName="childTextBox" presStyleLbl="fgAccFollowNode1" presStyleIdx="1" presStyleCnt="3">
        <dgm:presLayoutVars>
          <dgm:bulletEnabled val="1"/>
        </dgm:presLayoutVars>
      </dgm:prSet>
      <dgm:spPr/>
    </dgm:pt>
    <dgm:pt modelId="{7639CA6E-2316-431C-B9A6-07BAC889F9E6}" type="pres">
      <dgm:prSet presAssocID="{3405063D-051A-432C-9863-FB2C19FBB58F}" presName="childTextBox" presStyleLbl="fgAccFollowNode1" presStyleIdx="2" presStyleCnt="3">
        <dgm:presLayoutVars>
          <dgm:bulletEnabled val="1"/>
        </dgm:presLayoutVars>
      </dgm:prSet>
      <dgm:spPr/>
    </dgm:pt>
  </dgm:ptLst>
  <dgm:cxnLst>
    <dgm:cxn modelId="{DDA8280F-B891-42CE-A593-F6CB277B89A7}" type="presOf" srcId="{3405063D-051A-432C-9863-FB2C19FBB58F}" destId="{7639CA6E-2316-431C-B9A6-07BAC889F9E6}" srcOrd="0" destOrd="0" presId="urn:microsoft.com/office/officeart/2005/8/layout/process4"/>
    <dgm:cxn modelId="{C038B45E-ED6B-4E8C-ADDE-0D035A9F3252}" type="presOf" srcId="{487169F7-45F5-49DB-BEAB-A8D133FB6CDD}" destId="{ED774AEC-396D-4BD1-9E7D-3C15FC6E04E3}" srcOrd="0" destOrd="0" presId="urn:microsoft.com/office/officeart/2005/8/layout/process4"/>
    <dgm:cxn modelId="{C344484A-69FE-4956-B428-E9C80A4C7F56}" srcId="{1BA70B27-A8F7-4C10-B2F6-2692A7C375D7}" destId="{487169F7-45F5-49DB-BEAB-A8D133FB6CDD}" srcOrd="0" destOrd="0" parTransId="{9DDB1038-9E01-4D11-9163-0EA9656EE68C}" sibTransId="{1931F724-9D57-45D4-B0D5-BE911D5D90CB}"/>
    <dgm:cxn modelId="{F7A48B6A-BB02-4039-B6C3-A34EBF8EA335}" srcId="{487169F7-45F5-49DB-BEAB-A8D133FB6CDD}" destId="{DCF323E6-D72A-4EA5-894D-A6F338686BDA}" srcOrd="0" destOrd="0" parTransId="{2753B432-AAE5-43A8-8BA2-EDD2B3F4395C}" sibTransId="{50F8C10B-6E4B-4C43-92B8-7EFDE6CDAB44}"/>
    <dgm:cxn modelId="{EEF91D74-2A9C-41A1-A04C-87AFE1E8A6FF}" srcId="{487169F7-45F5-49DB-BEAB-A8D133FB6CDD}" destId="{3A60C807-84B2-4AB3-828D-F8A1864C30BA}" srcOrd="1" destOrd="0" parTransId="{9BE4FAB3-CC12-4028-8A43-406FD8B79CA6}" sibTransId="{ABF39CB5-7BD2-4144-9E53-F64425BB83C0}"/>
    <dgm:cxn modelId="{35FD1888-AB69-42AB-9A51-22020A6789F5}" type="presOf" srcId="{DCF323E6-D72A-4EA5-894D-A6F338686BDA}" destId="{61DDE4F3-8AC0-4754-81BA-9D8EC25C753F}" srcOrd="0" destOrd="0" presId="urn:microsoft.com/office/officeart/2005/8/layout/process4"/>
    <dgm:cxn modelId="{D33D8891-A1B8-4C61-89E2-13C10632E68B}" type="presOf" srcId="{487169F7-45F5-49DB-BEAB-A8D133FB6CDD}" destId="{90E3F480-0639-423A-92E3-855B66363A2C}" srcOrd="1" destOrd="0" presId="urn:microsoft.com/office/officeart/2005/8/layout/process4"/>
    <dgm:cxn modelId="{57B098B2-CEA2-4919-8E2F-CAE77C845B3D}" srcId="{487169F7-45F5-49DB-BEAB-A8D133FB6CDD}" destId="{3405063D-051A-432C-9863-FB2C19FBB58F}" srcOrd="2" destOrd="0" parTransId="{D1CD167A-ED0A-4A20-B2AB-A14F5156EE96}" sibTransId="{86100DC4-028C-408C-8A1D-E70376BFF313}"/>
    <dgm:cxn modelId="{C56093B4-3FCC-440D-AA26-7212E283B2DA}" type="presOf" srcId="{1BA70B27-A8F7-4C10-B2F6-2692A7C375D7}" destId="{DE4FF6E3-5587-4A49-8BF5-68C731236C6D}" srcOrd="0" destOrd="0" presId="urn:microsoft.com/office/officeart/2005/8/layout/process4"/>
    <dgm:cxn modelId="{DD03F4D6-78DA-449F-9078-6266F9559B0E}" type="presOf" srcId="{3A60C807-84B2-4AB3-828D-F8A1864C30BA}" destId="{6E4CF56E-D03F-485D-8CBB-5A4AEACDA9EF}" srcOrd="0" destOrd="0" presId="urn:microsoft.com/office/officeart/2005/8/layout/process4"/>
    <dgm:cxn modelId="{EAEC1720-E280-4722-8DEA-2E0ED8D8B29D}" type="presParOf" srcId="{DE4FF6E3-5587-4A49-8BF5-68C731236C6D}" destId="{11F53C22-168C-4BCE-AED5-098321D6A3F7}" srcOrd="0" destOrd="0" presId="urn:microsoft.com/office/officeart/2005/8/layout/process4"/>
    <dgm:cxn modelId="{E973D33F-6114-4EE4-84C5-C24F60ADD293}" type="presParOf" srcId="{11F53C22-168C-4BCE-AED5-098321D6A3F7}" destId="{ED774AEC-396D-4BD1-9E7D-3C15FC6E04E3}" srcOrd="0" destOrd="0" presId="urn:microsoft.com/office/officeart/2005/8/layout/process4"/>
    <dgm:cxn modelId="{C6BDDBBE-8CE4-4289-B4B7-B09BA28B7854}" type="presParOf" srcId="{11F53C22-168C-4BCE-AED5-098321D6A3F7}" destId="{90E3F480-0639-423A-92E3-855B66363A2C}" srcOrd="1" destOrd="0" presId="urn:microsoft.com/office/officeart/2005/8/layout/process4"/>
    <dgm:cxn modelId="{5FA6DDAC-9311-43E4-BACC-373062A309CD}" type="presParOf" srcId="{11F53C22-168C-4BCE-AED5-098321D6A3F7}" destId="{2D5934A1-B403-4970-98F2-B395B7605F73}" srcOrd="2" destOrd="0" presId="urn:microsoft.com/office/officeart/2005/8/layout/process4"/>
    <dgm:cxn modelId="{C757F847-6F02-4500-B882-24FF2DCF9E08}" type="presParOf" srcId="{2D5934A1-B403-4970-98F2-B395B7605F73}" destId="{61DDE4F3-8AC0-4754-81BA-9D8EC25C753F}" srcOrd="0" destOrd="0" presId="urn:microsoft.com/office/officeart/2005/8/layout/process4"/>
    <dgm:cxn modelId="{125E0A39-5B4D-4787-BC78-29578D95B5F8}" type="presParOf" srcId="{2D5934A1-B403-4970-98F2-B395B7605F73}" destId="{6E4CF56E-D03F-485D-8CBB-5A4AEACDA9EF}" srcOrd="1" destOrd="0" presId="urn:microsoft.com/office/officeart/2005/8/layout/process4"/>
    <dgm:cxn modelId="{246D4144-00DE-4039-BA86-DE6D059B1E7C}" type="presParOf" srcId="{2D5934A1-B403-4970-98F2-B395B7605F73}" destId="{7639CA6E-2316-431C-B9A6-07BAC889F9E6}"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C40FC3-C353-4BDA-A3FA-A8B3A15739E1}" type="doc">
      <dgm:prSet loTypeId="urn:microsoft.com/office/officeart/2005/8/layout/cycle8" loCatId="cycle" qsTypeId="urn:microsoft.com/office/officeart/2005/8/quickstyle/simple4" qsCatId="simple" csTypeId="urn:microsoft.com/office/officeart/2005/8/colors/colorful4" csCatId="colorful" phldr="1"/>
      <dgm:spPr/>
      <dgm:t>
        <a:bodyPr/>
        <a:lstStyle/>
        <a:p>
          <a:endParaRPr lang="en-US"/>
        </a:p>
      </dgm:t>
    </dgm:pt>
    <dgm:pt modelId="{405FFC3E-66C8-4AF9-A099-DE046762CDF2}">
      <dgm:prSet phldrT="[Text]" custT="1"/>
      <dgm:spPr/>
      <dgm:t>
        <a:bodyPr/>
        <a:lstStyle/>
        <a:p>
          <a:r>
            <a:rPr lang="en-US" sz="1800" dirty="0">
              <a:latin typeface="Gill Sans Nova" panose="020B0602020104020203" pitchFamily="34" charset="0"/>
            </a:rPr>
            <a:t>Strengthening Communication &amp; Information Sharing</a:t>
          </a:r>
        </a:p>
      </dgm:t>
    </dgm:pt>
    <dgm:pt modelId="{88162181-7EFA-4886-82AD-D8223127B921}" type="parTrans" cxnId="{F4900014-4F89-40C5-9C3A-E760E15F8915}">
      <dgm:prSet/>
      <dgm:spPr/>
      <dgm:t>
        <a:bodyPr/>
        <a:lstStyle/>
        <a:p>
          <a:endParaRPr lang="en-US" sz="2400">
            <a:latin typeface="Gill Sans Nova" panose="020B0602020104020203" pitchFamily="34" charset="0"/>
          </a:endParaRPr>
        </a:p>
      </dgm:t>
    </dgm:pt>
    <dgm:pt modelId="{92F38804-E952-49DF-9ECF-8BCE5BC3151D}" type="sibTrans" cxnId="{F4900014-4F89-40C5-9C3A-E760E15F8915}">
      <dgm:prSet/>
      <dgm:spPr/>
      <dgm:t>
        <a:bodyPr/>
        <a:lstStyle/>
        <a:p>
          <a:endParaRPr lang="en-US" sz="2400">
            <a:latin typeface="Gill Sans Nova" panose="020B0602020104020203" pitchFamily="34" charset="0"/>
          </a:endParaRPr>
        </a:p>
      </dgm:t>
    </dgm:pt>
    <dgm:pt modelId="{EA1E07ED-FE6D-46A7-9826-0D81E92BDCAC}">
      <dgm:prSet phldrT="[Text]" custT="1"/>
      <dgm:spPr/>
      <dgm:t>
        <a:bodyPr/>
        <a:lstStyle/>
        <a:p>
          <a:r>
            <a:rPr lang="en-US" sz="1800" dirty="0">
              <a:latin typeface="Gill Sans Nova" panose="020B0602020104020203" pitchFamily="34" charset="0"/>
            </a:rPr>
            <a:t>Supporting ECE Workforce </a:t>
          </a:r>
        </a:p>
      </dgm:t>
    </dgm:pt>
    <dgm:pt modelId="{B0249ADB-3BD4-4C6A-84F0-ADDB2B416935}" type="parTrans" cxnId="{B94F66B8-1A40-4F1B-AA75-FB19E405BB2C}">
      <dgm:prSet/>
      <dgm:spPr/>
      <dgm:t>
        <a:bodyPr/>
        <a:lstStyle/>
        <a:p>
          <a:endParaRPr lang="en-US" sz="2400">
            <a:latin typeface="Gill Sans Nova" panose="020B0602020104020203" pitchFamily="34" charset="0"/>
          </a:endParaRPr>
        </a:p>
      </dgm:t>
    </dgm:pt>
    <dgm:pt modelId="{5FB94D0B-BA63-448A-98E5-86716900FA92}" type="sibTrans" cxnId="{B94F66B8-1A40-4F1B-AA75-FB19E405BB2C}">
      <dgm:prSet/>
      <dgm:spPr/>
      <dgm:t>
        <a:bodyPr/>
        <a:lstStyle/>
        <a:p>
          <a:endParaRPr lang="en-US" sz="2400">
            <a:latin typeface="Gill Sans Nova" panose="020B0602020104020203" pitchFamily="34" charset="0"/>
          </a:endParaRPr>
        </a:p>
      </dgm:t>
    </dgm:pt>
    <dgm:pt modelId="{E46CDA14-DDF5-4D51-9F6A-7C68A65514A1}">
      <dgm:prSet phldrT="[Text]" custT="1"/>
      <dgm:spPr/>
      <dgm:t>
        <a:bodyPr/>
        <a:lstStyle/>
        <a:p>
          <a:r>
            <a:rPr lang="en-US" sz="1800" dirty="0">
              <a:latin typeface="Gill Sans Nova" panose="020B0602020104020203" pitchFamily="34" charset="0"/>
            </a:rPr>
            <a:t>Collating Resources for Childcare Providers</a:t>
          </a:r>
        </a:p>
      </dgm:t>
    </dgm:pt>
    <dgm:pt modelId="{AD7079A9-B9BE-41D2-914D-CC350129C7E8}" type="parTrans" cxnId="{9D7A009F-B5B1-4A24-9398-336F0F1F0EB7}">
      <dgm:prSet/>
      <dgm:spPr/>
      <dgm:t>
        <a:bodyPr/>
        <a:lstStyle/>
        <a:p>
          <a:endParaRPr lang="en-US" sz="2400">
            <a:latin typeface="Gill Sans Nova" panose="020B0602020104020203" pitchFamily="34" charset="0"/>
          </a:endParaRPr>
        </a:p>
      </dgm:t>
    </dgm:pt>
    <dgm:pt modelId="{483FA1E0-1C6F-440D-B0FC-EE7407A54B5A}" type="sibTrans" cxnId="{9D7A009F-B5B1-4A24-9398-336F0F1F0EB7}">
      <dgm:prSet/>
      <dgm:spPr/>
      <dgm:t>
        <a:bodyPr/>
        <a:lstStyle/>
        <a:p>
          <a:endParaRPr lang="en-US" sz="2400">
            <a:latin typeface="Gill Sans Nova" panose="020B0602020104020203" pitchFamily="34" charset="0"/>
          </a:endParaRPr>
        </a:p>
      </dgm:t>
    </dgm:pt>
    <dgm:pt modelId="{668960F9-A236-41B0-B9DD-FFB863B180B5}" type="pres">
      <dgm:prSet presAssocID="{B2C40FC3-C353-4BDA-A3FA-A8B3A15739E1}" presName="compositeShape" presStyleCnt="0">
        <dgm:presLayoutVars>
          <dgm:chMax val="7"/>
          <dgm:dir/>
          <dgm:resizeHandles val="exact"/>
        </dgm:presLayoutVars>
      </dgm:prSet>
      <dgm:spPr/>
    </dgm:pt>
    <dgm:pt modelId="{5AE4796E-6C86-45AF-8097-B9037AE085DC}" type="pres">
      <dgm:prSet presAssocID="{B2C40FC3-C353-4BDA-A3FA-A8B3A15739E1}" presName="wedge1" presStyleLbl="node1" presStyleIdx="0" presStyleCnt="3"/>
      <dgm:spPr/>
    </dgm:pt>
    <dgm:pt modelId="{A8596D65-F131-4389-B911-41BA8942E927}" type="pres">
      <dgm:prSet presAssocID="{B2C40FC3-C353-4BDA-A3FA-A8B3A15739E1}" presName="dummy1a" presStyleCnt="0"/>
      <dgm:spPr/>
    </dgm:pt>
    <dgm:pt modelId="{05EA0886-E810-48C4-AA20-83CC905C8BDF}" type="pres">
      <dgm:prSet presAssocID="{B2C40FC3-C353-4BDA-A3FA-A8B3A15739E1}" presName="dummy1b" presStyleCnt="0"/>
      <dgm:spPr/>
    </dgm:pt>
    <dgm:pt modelId="{6DCD7B98-AB6F-40BC-A5BB-586478D0187E}" type="pres">
      <dgm:prSet presAssocID="{B2C40FC3-C353-4BDA-A3FA-A8B3A15739E1}" presName="wedge1Tx" presStyleLbl="node1" presStyleIdx="0" presStyleCnt="3">
        <dgm:presLayoutVars>
          <dgm:chMax val="0"/>
          <dgm:chPref val="0"/>
          <dgm:bulletEnabled val="1"/>
        </dgm:presLayoutVars>
      </dgm:prSet>
      <dgm:spPr/>
    </dgm:pt>
    <dgm:pt modelId="{BCA9AFBE-F054-48BF-8A23-3CC8EB2D2489}" type="pres">
      <dgm:prSet presAssocID="{B2C40FC3-C353-4BDA-A3FA-A8B3A15739E1}" presName="wedge2" presStyleLbl="node1" presStyleIdx="1" presStyleCnt="3"/>
      <dgm:spPr/>
    </dgm:pt>
    <dgm:pt modelId="{6D209D89-6E0B-4132-BD9E-8C52326EA242}" type="pres">
      <dgm:prSet presAssocID="{B2C40FC3-C353-4BDA-A3FA-A8B3A15739E1}" presName="dummy2a" presStyleCnt="0"/>
      <dgm:spPr/>
    </dgm:pt>
    <dgm:pt modelId="{C0B6EF64-E602-42EF-9FE6-30A14391866F}" type="pres">
      <dgm:prSet presAssocID="{B2C40FC3-C353-4BDA-A3FA-A8B3A15739E1}" presName="dummy2b" presStyleCnt="0"/>
      <dgm:spPr/>
    </dgm:pt>
    <dgm:pt modelId="{93F422F3-261D-46D9-9806-E348B5B57260}" type="pres">
      <dgm:prSet presAssocID="{B2C40FC3-C353-4BDA-A3FA-A8B3A15739E1}" presName="wedge2Tx" presStyleLbl="node1" presStyleIdx="1" presStyleCnt="3">
        <dgm:presLayoutVars>
          <dgm:chMax val="0"/>
          <dgm:chPref val="0"/>
          <dgm:bulletEnabled val="1"/>
        </dgm:presLayoutVars>
      </dgm:prSet>
      <dgm:spPr/>
    </dgm:pt>
    <dgm:pt modelId="{35B076B4-9E78-4ACD-953E-BB402DFF835B}" type="pres">
      <dgm:prSet presAssocID="{B2C40FC3-C353-4BDA-A3FA-A8B3A15739E1}" presName="wedge3" presStyleLbl="node1" presStyleIdx="2" presStyleCnt="3"/>
      <dgm:spPr/>
    </dgm:pt>
    <dgm:pt modelId="{2456D5FA-EE90-401F-847A-050A72A6133F}" type="pres">
      <dgm:prSet presAssocID="{B2C40FC3-C353-4BDA-A3FA-A8B3A15739E1}" presName="dummy3a" presStyleCnt="0"/>
      <dgm:spPr/>
    </dgm:pt>
    <dgm:pt modelId="{A3482FD4-47F7-4DA6-903C-E6E1B0E32E9F}" type="pres">
      <dgm:prSet presAssocID="{B2C40FC3-C353-4BDA-A3FA-A8B3A15739E1}" presName="dummy3b" presStyleCnt="0"/>
      <dgm:spPr/>
    </dgm:pt>
    <dgm:pt modelId="{72E11C32-8DD3-4551-AF0F-A0320ABA2120}" type="pres">
      <dgm:prSet presAssocID="{B2C40FC3-C353-4BDA-A3FA-A8B3A15739E1}" presName="wedge3Tx" presStyleLbl="node1" presStyleIdx="2" presStyleCnt="3">
        <dgm:presLayoutVars>
          <dgm:chMax val="0"/>
          <dgm:chPref val="0"/>
          <dgm:bulletEnabled val="1"/>
        </dgm:presLayoutVars>
      </dgm:prSet>
      <dgm:spPr/>
    </dgm:pt>
    <dgm:pt modelId="{7E68AE6D-D9F8-4062-911F-B99D84876578}" type="pres">
      <dgm:prSet presAssocID="{92F38804-E952-49DF-9ECF-8BCE5BC3151D}" presName="arrowWedge1" presStyleLbl="fgSibTrans2D1" presStyleIdx="0" presStyleCnt="3"/>
      <dgm:spPr/>
    </dgm:pt>
    <dgm:pt modelId="{45EFB68F-D4C7-45D2-9746-7CCAAC359C36}" type="pres">
      <dgm:prSet presAssocID="{5FB94D0B-BA63-448A-98E5-86716900FA92}" presName="arrowWedge2" presStyleLbl="fgSibTrans2D1" presStyleIdx="1" presStyleCnt="3"/>
      <dgm:spPr/>
    </dgm:pt>
    <dgm:pt modelId="{F5FEA4A6-E05F-41A4-8C2D-5DA118EB31E9}" type="pres">
      <dgm:prSet presAssocID="{483FA1E0-1C6F-440D-B0FC-EE7407A54B5A}" presName="arrowWedge3" presStyleLbl="fgSibTrans2D1" presStyleIdx="2" presStyleCnt="3"/>
      <dgm:spPr/>
    </dgm:pt>
  </dgm:ptLst>
  <dgm:cxnLst>
    <dgm:cxn modelId="{6B963D03-9C61-4CA8-8F70-EC89D97CD67D}" type="presOf" srcId="{EA1E07ED-FE6D-46A7-9826-0D81E92BDCAC}" destId="{BCA9AFBE-F054-48BF-8A23-3CC8EB2D2489}" srcOrd="0" destOrd="0" presId="urn:microsoft.com/office/officeart/2005/8/layout/cycle8"/>
    <dgm:cxn modelId="{F4900014-4F89-40C5-9C3A-E760E15F8915}" srcId="{B2C40FC3-C353-4BDA-A3FA-A8B3A15739E1}" destId="{405FFC3E-66C8-4AF9-A099-DE046762CDF2}" srcOrd="0" destOrd="0" parTransId="{88162181-7EFA-4886-82AD-D8223127B921}" sibTransId="{92F38804-E952-49DF-9ECF-8BCE5BC3151D}"/>
    <dgm:cxn modelId="{F5B64E15-4817-41C7-871C-A6637E80175C}" type="presOf" srcId="{EA1E07ED-FE6D-46A7-9826-0D81E92BDCAC}" destId="{93F422F3-261D-46D9-9806-E348B5B57260}" srcOrd="1" destOrd="0" presId="urn:microsoft.com/office/officeart/2005/8/layout/cycle8"/>
    <dgm:cxn modelId="{6EC05227-2E1D-402E-98A1-B27D5ABE3801}" type="presOf" srcId="{405FFC3E-66C8-4AF9-A099-DE046762CDF2}" destId="{5AE4796E-6C86-45AF-8097-B9037AE085DC}" srcOrd="0" destOrd="0" presId="urn:microsoft.com/office/officeart/2005/8/layout/cycle8"/>
    <dgm:cxn modelId="{2C28952F-5970-422F-8D97-834780746EE1}" type="presOf" srcId="{405FFC3E-66C8-4AF9-A099-DE046762CDF2}" destId="{6DCD7B98-AB6F-40BC-A5BB-586478D0187E}" srcOrd="1" destOrd="0" presId="urn:microsoft.com/office/officeart/2005/8/layout/cycle8"/>
    <dgm:cxn modelId="{AA1B213C-5A8D-4049-846E-691094829EF2}" type="presOf" srcId="{B2C40FC3-C353-4BDA-A3FA-A8B3A15739E1}" destId="{668960F9-A236-41B0-B9DD-FFB863B180B5}" srcOrd="0" destOrd="0" presId="urn:microsoft.com/office/officeart/2005/8/layout/cycle8"/>
    <dgm:cxn modelId="{D47E788D-D272-4B28-BB28-E759601D2546}" type="presOf" srcId="{E46CDA14-DDF5-4D51-9F6A-7C68A65514A1}" destId="{35B076B4-9E78-4ACD-953E-BB402DFF835B}" srcOrd="0" destOrd="0" presId="urn:microsoft.com/office/officeart/2005/8/layout/cycle8"/>
    <dgm:cxn modelId="{9D7A009F-B5B1-4A24-9398-336F0F1F0EB7}" srcId="{B2C40FC3-C353-4BDA-A3FA-A8B3A15739E1}" destId="{E46CDA14-DDF5-4D51-9F6A-7C68A65514A1}" srcOrd="2" destOrd="0" parTransId="{AD7079A9-B9BE-41D2-914D-CC350129C7E8}" sibTransId="{483FA1E0-1C6F-440D-B0FC-EE7407A54B5A}"/>
    <dgm:cxn modelId="{0AAC9BB1-C608-445E-8892-E85C380B7E46}" type="presOf" srcId="{E46CDA14-DDF5-4D51-9F6A-7C68A65514A1}" destId="{72E11C32-8DD3-4551-AF0F-A0320ABA2120}" srcOrd="1" destOrd="0" presId="urn:microsoft.com/office/officeart/2005/8/layout/cycle8"/>
    <dgm:cxn modelId="{B94F66B8-1A40-4F1B-AA75-FB19E405BB2C}" srcId="{B2C40FC3-C353-4BDA-A3FA-A8B3A15739E1}" destId="{EA1E07ED-FE6D-46A7-9826-0D81E92BDCAC}" srcOrd="1" destOrd="0" parTransId="{B0249ADB-3BD4-4C6A-84F0-ADDB2B416935}" sibTransId="{5FB94D0B-BA63-448A-98E5-86716900FA92}"/>
    <dgm:cxn modelId="{E09C8670-C8CB-49CA-A3FB-D5782DF05191}" type="presParOf" srcId="{668960F9-A236-41B0-B9DD-FFB863B180B5}" destId="{5AE4796E-6C86-45AF-8097-B9037AE085DC}" srcOrd="0" destOrd="0" presId="urn:microsoft.com/office/officeart/2005/8/layout/cycle8"/>
    <dgm:cxn modelId="{B603515B-F763-41C4-9197-3D8D24F81FD5}" type="presParOf" srcId="{668960F9-A236-41B0-B9DD-FFB863B180B5}" destId="{A8596D65-F131-4389-B911-41BA8942E927}" srcOrd="1" destOrd="0" presId="urn:microsoft.com/office/officeart/2005/8/layout/cycle8"/>
    <dgm:cxn modelId="{52466342-F639-4494-9966-4EEB20C85F5D}" type="presParOf" srcId="{668960F9-A236-41B0-B9DD-FFB863B180B5}" destId="{05EA0886-E810-48C4-AA20-83CC905C8BDF}" srcOrd="2" destOrd="0" presId="urn:microsoft.com/office/officeart/2005/8/layout/cycle8"/>
    <dgm:cxn modelId="{527B44CD-2CE7-43E1-8601-3443FCFCFA1A}" type="presParOf" srcId="{668960F9-A236-41B0-B9DD-FFB863B180B5}" destId="{6DCD7B98-AB6F-40BC-A5BB-586478D0187E}" srcOrd="3" destOrd="0" presId="urn:microsoft.com/office/officeart/2005/8/layout/cycle8"/>
    <dgm:cxn modelId="{87C8C5EF-8A7B-45F3-9032-201040692BE6}" type="presParOf" srcId="{668960F9-A236-41B0-B9DD-FFB863B180B5}" destId="{BCA9AFBE-F054-48BF-8A23-3CC8EB2D2489}" srcOrd="4" destOrd="0" presId="urn:microsoft.com/office/officeart/2005/8/layout/cycle8"/>
    <dgm:cxn modelId="{A610A406-961A-489D-A6BB-0F60BEC2531C}" type="presParOf" srcId="{668960F9-A236-41B0-B9DD-FFB863B180B5}" destId="{6D209D89-6E0B-4132-BD9E-8C52326EA242}" srcOrd="5" destOrd="0" presId="urn:microsoft.com/office/officeart/2005/8/layout/cycle8"/>
    <dgm:cxn modelId="{44C1BE37-A155-4C83-9863-0839621964C6}" type="presParOf" srcId="{668960F9-A236-41B0-B9DD-FFB863B180B5}" destId="{C0B6EF64-E602-42EF-9FE6-30A14391866F}" srcOrd="6" destOrd="0" presId="urn:microsoft.com/office/officeart/2005/8/layout/cycle8"/>
    <dgm:cxn modelId="{021CBDCB-F7A5-4D24-AB4A-F7B397C74785}" type="presParOf" srcId="{668960F9-A236-41B0-B9DD-FFB863B180B5}" destId="{93F422F3-261D-46D9-9806-E348B5B57260}" srcOrd="7" destOrd="0" presId="urn:microsoft.com/office/officeart/2005/8/layout/cycle8"/>
    <dgm:cxn modelId="{28AC3D55-A457-4905-A9DA-D24EC6F1D8F7}" type="presParOf" srcId="{668960F9-A236-41B0-B9DD-FFB863B180B5}" destId="{35B076B4-9E78-4ACD-953E-BB402DFF835B}" srcOrd="8" destOrd="0" presId="urn:microsoft.com/office/officeart/2005/8/layout/cycle8"/>
    <dgm:cxn modelId="{512C71D3-28C4-42F1-A178-29E238978909}" type="presParOf" srcId="{668960F9-A236-41B0-B9DD-FFB863B180B5}" destId="{2456D5FA-EE90-401F-847A-050A72A6133F}" srcOrd="9" destOrd="0" presId="urn:microsoft.com/office/officeart/2005/8/layout/cycle8"/>
    <dgm:cxn modelId="{B3EA576A-5634-4084-BA7C-4FA917926DDA}" type="presParOf" srcId="{668960F9-A236-41B0-B9DD-FFB863B180B5}" destId="{A3482FD4-47F7-4DA6-903C-E6E1B0E32E9F}" srcOrd="10" destOrd="0" presId="urn:microsoft.com/office/officeart/2005/8/layout/cycle8"/>
    <dgm:cxn modelId="{A753A38E-7D17-4E1B-B21D-18D9D927F27D}" type="presParOf" srcId="{668960F9-A236-41B0-B9DD-FFB863B180B5}" destId="{72E11C32-8DD3-4551-AF0F-A0320ABA2120}" srcOrd="11" destOrd="0" presId="urn:microsoft.com/office/officeart/2005/8/layout/cycle8"/>
    <dgm:cxn modelId="{76861E2C-29F5-4C9B-B93F-6E46640F457B}" type="presParOf" srcId="{668960F9-A236-41B0-B9DD-FFB863B180B5}" destId="{7E68AE6D-D9F8-4062-911F-B99D84876578}" srcOrd="12" destOrd="0" presId="urn:microsoft.com/office/officeart/2005/8/layout/cycle8"/>
    <dgm:cxn modelId="{E019991E-5346-41E3-B70F-321B80C726DD}" type="presParOf" srcId="{668960F9-A236-41B0-B9DD-FFB863B180B5}" destId="{45EFB68F-D4C7-45D2-9746-7CCAAC359C36}" srcOrd="13" destOrd="0" presId="urn:microsoft.com/office/officeart/2005/8/layout/cycle8"/>
    <dgm:cxn modelId="{BBF8E933-511F-4DEC-BC6A-11799A87237B}" type="presParOf" srcId="{668960F9-A236-41B0-B9DD-FFB863B180B5}" destId="{F5FEA4A6-E05F-41A4-8C2D-5DA118EB31E9}"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D6545B-2AE4-458C-8D88-B0595DAA6AA3}"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9E7308EE-7096-4317-9E60-7A43572F7839}">
      <dgm:prSet/>
      <dgm:spPr/>
      <dgm:t>
        <a:bodyPr/>
        <a:lstStyle/>
        <a:p>
          <a:pPr>
            <a:lnSpc>
              <a:spcPct val="100000"/>
            </a:lnSpc>
            <a:defRPr b="1"/>
          </a:pPr>
          <a:r>
            <a:rPr lang="en-US" dirty="0"/>
            <a:t>Goal:</a:t>
          </a:r>
        </a:p>
      </dgm:t>
    </dgm:pt>
    <dgm:pt modelId="{C4DF51E9-339B-4EDB-B8E8-8A7E79FE663B}" type="parTrans" cxnId="{A389893F-156C-4719-85C6-91395DBAE386}">
      <dgm:prSet/>
      <dgm:spPr/>
      <dgm:t>
        <a:bodyPr/>
        <a:lstStyle/>
        <a:p>
          <a:endParaRPr lang="en-US"/>
        </a:p>
      </dgm:t>
    </dgm:pt>
    <dgm:pt modelId="{40659D6F-AE10-4037-ACA0-B6F5E964C1F9}" type="sibTrans" cxnId="{A389893F-156C-4719-85C6-91395DBAE386}">
      <dgm:prSet/>
      <dgm:spPr/>
      <dgm:t>
        <a:bodyPr/>
        <a:lstStyle/>
        <a:p>
          <a:endParaRPr lang="en-US"/>
        </a:p>
      </dgm:t>
    </dgm:pt>
    <dgm:pt modelId="{3C47106A-38EA-4120-B18D-959530996B44}">
      <dgm:prSet/>
      <dgm:spPr/>
      <dgm:t>
        <a:bodyPr/>
        <a:lstStyle/>
        <a:p>
          <a:pPr>
            <a:lnSpc>
              <a:spcPct val="100000"/>
            </a:lnSpc>
            <a:defRPr b="1"/>
          </a:pPr>
          <a:r>
            <a:rPr lang="en-US"/>
            <a:t>How does it work?</a:t>
          </a:r>
        </a:p>
      </dgm:t>
    </dgm:pt>
    <dgm:pt modelId="{C476BB9B-5E07-433B-A8D7-64B542E84962}" type="parTrans" cxnId="{8C7A8F27-9F46-412C-8D9C-CCCDF4C0F9AA}">
      <dgm:prSet/>
      <dgm:spPr/>
      <dgm:t>
        <a:bodyPr/>
        <a:lstStyle/>
        <a:p>
          <a:endParaRPr lang="en-US"/>
        </a:p>
      </dgm:t>
    </dgm:pt>
    <dgm:pt modelId="{F2DFA1FE-9E35-465D-895C-7DEA9CD183A5}" type="sibTrans" cxnId="{8C7A8F27-9F46-412C-8D9C-CCCDF4C0F9AA}">
      <dgm:prSet/>
      <dgm:spPr/>
      <dgm:t>
        <a:bodyPr/>
        <a:lstStyle/>
        <a:p>
          <a:endParaRPr lang="en-US"/>
        </a:p>
      </dgm:t>
    </dgm:pt>
    <dgm:pt modelId="{0BFA5002-BD9C-42B7-A6E1-4A5698E8E4BC}">
      <dgm:prSet/>
      <dgm:spPr/>
      <dgm:t>
        <a:bodyPr/>
        <a:lstStyle/>
        <a:p>
          <a:pPr>
            <a:lnSpc>
              <a:spcPct val="100000"/>
            </a:lnSpc>
            <a:defRPr b="1"/>
          </a:pPr>
          <a:r>
            <a:rPr lang="en-US"/>
            <a:t>Who can participate?</a:t>
          </a:r>
        </a:p>
      </dgm:t>
    </dgm:pt>
    <dgm:pt modelId="{E48556B9-5E8D-4F42-B216-DEEA2F1D1C4B}" type="parTrans" cxnId="{9187E860-E712-48CC-ABB4-65C73CDF414F}">
      <dgm:prSet/>
      <dgm:spPr/>
      <dgm:t>
        <a:bodyPr/>
        <a:lstStyle/>
        <a:p>
          <a:endParaRPr lang="en-US"/>
        </a:p>
      </dgm:t>
    </dgm:pt>
    <dgm:pt modelId="{0667D4DC-06A7-46C4-AE31-950867DA6AD7}" type="sibTrans" cxnId="{9187E860-E712-48CC-ABB4-65C73CDF414F}">
      <dgm:prSet/>
      <dgm:spPr/>
      <dgm:t>
        <a:bodyPr/>
        <a:lstStyle/>
        <a:p>
          <a:endParaRPr lang="en-US"/>
        </a:p>
      </dgm:t>
    </dgm:pt>
    <dgm:pt modelId="{51D19A13-9A53-4986-A8EF-47A382D1CB2E}">
      <dgm:prSet custT="1"/>
      <dgm:spPr/>
      <dgm:t>
        <a:bodyPr/>
        <a:lstStyle/>
        <a:p>
          <a:pPr>
            <a:lnSpc>
              <a:spcPct val="100000"/>
            </a:lnSpc>
          </a:pPr>
          <a:r>
            <a:rPr lang="en-US" sz="1700" dirty="0"/>
            <a:t>All Employers – businesses of all sizes and industries</a:t>
          </a:r>
        </a:p>
        <a:p>
          <a:pPr>
            <a:lnSpc>
              <a:spcPct val="100000"/>
            </a:lnSpc>
          </a:pPr>
          <a:endParaRPr lang="en-US" sz="1700" dirty="0"/>
        </a:p>
        <a:p>
          <a:pPr>
            <a:lnSpc>
              <a:spcPct val="100000"/>
            </a:lnSpc>
          </a:pPr>
          <a:r>
            <a:rPr lang="en-US" sz="1700" dirty="0"/>
            <a:t>Anyone living in the Region – regardless of employment status!</a:t>
          </a:r>
        </a:p>
        <a:p>
          <a:endParaRPr lang="en-US" sz="1400" dirty="0"/>
        </a:p>
      </dgm:t>
    </dgm:pt>
    <dgm:pt modelId="{BC0CFD44-C3C1-48AA-9B0E-016E5D1E3489}" type="parTrans" cxnId="{723177ED-43E8-4B40-BDAA-6CB63373DFFF}">
      <dgm:prSet/>
      <dgm:spPr/>
      <dgm:t>
        <a:bodyPr/>
        <a:lstStyle/>
        <a:p>
          <a:endParaRPr lang="en-US"/>
        </a:p>
      </dgm:t>
    </dgm:pt>
    <dgm:pt modelId="{E1E88473-CDD9-46F5-8133-37D648834F7E}" type="sibTrans" cxnId="{723177ED-43E8-4B40-BDAA-6CB63373DFFF}">
      <dgm:prSet/>
      <dgm:spPr/>
      <dgm:t>
        <a:bodyPr/>
        <a:lstStyle/>
        <a:p>
          <a:endParaRPr lang="en-US"/>
        </a:p>
      </dgm:t>
    </dgm:pt>
    <dgm:pt modelId="{4EE1CE15-D6D6-4740-B49F-4B911B07D348}">
      <dgm:prSet/>
      <dgm:spPr/>
      <dgm:t>
        <a:bodyPr/>
        <a:lstStyle/>
        <a:p>
          <a:pPr>
            <a:lnSpc>
              <a:spcPct val="100000"/>
            </a:lnSpc>
          </a:pPr>
          <a:r>
            <a:rPr lang="en-US" dirty="0"/>
            <a:t>Complete a short survey every 2 months</a:t>
          </a:r>
        </a:p>
        <a:p>
          <a:pPr>
            <a:lnSpc>
              <a:spcPct val="100000"/>
            </a:lnSpc>
          </a:pPr>
          <a:endParaRPr lang="en-US" dirty="0"/>
        </a:p>
        <a:p>
          <a:pPr>
            <a:lnSpc>
              <a:spcPct val="100000"/>
            </a:lnSpc>
          </a:pPr>
          <a:r>
            <a:rPr lang="en-US" dirty="0"/>
            <a:t>Data gathered will be shared with employers</a:t>
          </a:r>
        </a:p>
        <a:p>
          <a:pPr>
            <a:lnSpc>
              <a:spcPct val="100000"/>
            </a:lnSpc>
          </a:pPr>
          <a:endParaRPr lang="en-US" dirty="0"/>
        </a:p>
      </dgm:t>
    </dgm:pt>
    <dgm:pt modelId="{082AEF4D-CE2F-4DDB-BB9E-891937576B58}" type="sibTrans" cxnId="{E2190F38-0ED3-4DFB-9666-35310E2B447F}">
      <dgm:prSet/>
      <dgm:spPr/>
      <dgm:t>
        <a:bodyPr/>
        <a:lstStyle/>
        <a:p>
          <a:endParaRPr lang="en-US"/>
        </a:p>
      </dgm:t>
    </dgm:pt>
    <dgm:pt modelId="{F72644D1-2D19-468B-98D5-A6A8DF173B2B}" type="parTrans" cxnId="{E2190F38-0ED3-4DFB-9666-35310E2B447F}">
      <dgm:prSet/>
      <dgm:spPr/>
      <dgm:t>
        <a:bodyPr/>
        <a:lstStyle/>
        <a:p>
          <a:endParaRPr lang="en-US"/>
        </a:p>
      </dgm:t>
    </dgm:pt>
    <dgm:pt modelId="{31EFEDB4-6822-4C7F-BD1E-998A0E5A556C}">
      <dgm:prSet/>
      <dgm:spPr/>
      <dgm:t>
        <a:bodyPr/>
        <a:lstStyle/>
        <a:p>
          <a:pPr>
            <a:lnSpc>
              <a:spcPct val="100000"/>
            </a:lnSpc>
          </a:pPr>
          <a:r>
            <a:rPr lang="en-US" dirty="0"/>
            <a:t>Residents receive $40 per survey completed.</a:t>
          </a:r>
        </a:p>
      </dgm:t>
    </dgm:pt>
    <dgm:pt modelId="{4D7DCD16-9C4C-4A5B-81F4-54B782F2CCE3}" type="sibTrans" cxnId="{263EE601-0C69-43E5-89F1-AA50039A5652}">
      <dgm:prSet/>
      <dgm:spPr/>
      <dgm:t>
        <a:bodyPr/>
        <a:lstStyle/>
        <a:p>
          <a:endParaRPr lang="en-US"/>
        </a:p>
      </dgm:t>
    </dgm:pt>
    <dgm:pt modelId="{A5C40946-2EAB-4368-B405-2F43B8D9CBDE}" type="parTrans" cxnId="{263EE601-0C69-43E5-89F1-AA50039A5652}">
      <dgm:prSet/>
      <dgm:spPr/>
      <dgm:t>
        <a:bodyPr/>
        <a:lstStyle/>
        <a:p>
          <a:endParaRPr lang="en-US"/>
        </a:p>
      </dgm:t>
    </dgm:pt>
    <dgm:pt modelId="{7B0F0BEB-F268-4FE0-9FBD-77134F131548}" type="pres">
      <dgm:prSet presAssocID="{30D6545B-2AE4-458C-8D88-B0595DAA6AA3}" presName="root" presStyleCnt="0">
        <dgm:presLayoutVars>
          <dgm:dir/>
          <dgm:resizeHandles val="exact"/>
        </dgm:presLayoutVars>
      </dgm:prSet>
      <dgm:spPr/>
    </dgm:pt>
    <dgm:pt modelId="{0D765A94-9454-49C7-B445-1BA9E249715F}" type="pres">
      <dgm:prSet presAssocID="{9E7308EE-7096-4317-9E60-7A43572F7839}" presName="compNode" presStyleCnt="0"/>
      <dgm:spPr/>
    </dgm:pt>
    <dgm:pt modelId="{47FABCAC-2B92-4466-9301-F323B6C23612}" type="pres">
      <dgm:prSet presAssocID="{9E7308EE-7096-4317-9E60-7A43572F78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9097D13B-5728-4FF9-85E9-186AC64A1EA1}" type="pres">
      <dgm:prSet presAssocID="{9E7308EE-7096-4317-9E60-7A43572F7839}" presName="iconSpace" presStyleCnt="0"/>
      <dgm:spPr/>
    </dgm:pt>
    <dgm:pt modelId="{3101670B-9E11-4038-BC66-8EF598FF3418}" type="pres">
      <dgm:prSet presAssocID="{9E7308EE-7096-4317-9E60-7A43572F7839}" presName="parTx" presStyleLbl="revTx" presStyleIdx="0" presStyleCnt="6">
        <dgm:presLayoutVars>
          <dgm:chMax val="0"/>
          <dgm:chPref val="0"/>
        </dgm:presLayoutVars>
      </dgm:prSet>
      <dgm:spPr/>
    </dgm:pt>
    <dgm:pt modelId="{8A8CA890-386A-4A5A-AF44-567D8E859C75}" type="pres">
      <dgm:prSet presAssocID="{9E7308EE-7096-4317-9E60-7A43572F7839}" presName="txSpace" presStyleCnt="0"/>
      <dgm:spPr/>
    </dgm:pt>
    <dgm:pt modelId="{6FC4F0C8-D459-45F1-9F22-AE7C50C7C179}" type="pres">
      <dgm:prSet presAssocID="{9E7308EE-7096-4317-9E60-7A43572F7839}" presName="desTx" presStyleLbl="revTx" presStyleIdx="1" presStyleCnt="6">
        <dgm:presLayoutVars/>
      </dgm:prSet>
      <dgm:spPr/>
    </dgm:pt>
    <dgm:pt modelId="{40036E14-55CF-4A94-8B12-A3F0D7689742}" type="pres">
      <dgm:prSet presAssocID="{40659D6F-AE10-4037-ACA0-B6F5E964C1F9}" presName="sibTrans" presStyleCnt="0"/>
      <dgm:spPr/>
    </dgm:pt>
    <dgm:pt modelId="{899DFD65-5873-45D6-A10C-266FCBE08128}" type="pres">
      <dgm:prSet presAssocID="{3C47106A-38EA-4120-B18D-959530996B44}" presName="compNode" presStyleCnt="0"/>
      <dgm:spPr/>
    </dgm:pt>
    <dgm:pt modelId="{BD01C2AB-C6CE-47B9-AC72-C92644997794}" type="pres">
      <dgm:prSet presAssocID="{3C47106A-38EA-4120-B18D-959530996B44}" presName="iconRect" presStyleLbl="node1" presStyleIdx="1" presStyleCnt="3" custLinFactNeighborY="35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3DE5F569-F7F0-4BD1-8795-8A79DECC33C9}" type="pres">
      <dgm:prSet presAssocID="{3C47106A-38EA-4120-B18D-959530996B44}" presName="iconSpace" presStyleCnt="0"/>
      <dgm:spPr/>
    </dgm:pt>
    <dgm:pt modelId="{1CAE8409-5205-4E74-9E30-B6D3FC9A2C38}" type="pres">
      <dgm:prSet presAssocID="{3C47106A-38EA-4120-B18D-959530996B44}" presName="parTx" presStyleLbl="revTx" presStyleIdx="2" presStyleCnt="6">
        <dgm:presLayoutVars>
          <dgm:chMax val="0"/>
          <dgm:chPref val="0"/>
        </dgm:presLayoutVars>
      </dgm:prSet>
      <dgm:spPr/>
    </dgm:pt>
    <dgm:pt modelId="{568AF091-0603-4EF3-96E5-598CBF6A9F01}" type="pres">
      <dgm:prSet presAssocID="{3C47106A-38EA-4120-B18D-959530996B44}" presName="txSpace" presStyleCnt="0"/>
      <dgm:spPr/>
    </dgm:pt>
    <dgm:pt modelId="{8D390AFF-02D9-48E7-A85A-E447ED35933E}" type="pres">
      <dgm:prSet presAssocID="{3C47106A-38EA-4120-B18D-959530996B44}" presName="desTx" presStyleLbl="revTx" presStyleIdx="3" presStyleCnt="6">
        <dgm:presLayoutVars/>
      </dgm:prSet>
      <dgm:spPr/>
    </dgm:pt>
    <dgm:pt modelId="{4BB0A150-A8E6-45E4-B319-DA746CC49A5E}" type="pres">
      <dgm:prSet presAssocID="{F2DFA1FE-9E35-465D-895C-7DEA9CD183A5}" presName="sibTrans" presStyleCnt="0"/>
      <dgm:spPr/>
    </dgm:pt>
    <dgm:pt modelId="{8E2734E7-2CEF-4397-A5A9-6B80BCC2DA35}" type="pres">
      <dgm:prSet presAssocID="{0BFA5002-BD9C-42B7-A6E1-4A5698E8E4BC}" presName="compNode" presStyleCnt="0"/>
      <dgm:spPr/>
    </dgm:pt>
    <dgm:pt modelId="{A5BD1025-B57B-4E7A-ABE1-90F797D44F21}" type="pres">
      <dgm:prSet presAssocID="{0BFA5002-BD9C-42B7-A6E1-4A5698E8E4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A8CF7303-93FC-432F-BC29-F67B2842479C}" type="pres">
      <dgm:prSet presAssocID="{0BFA5002-BD9C-42B7-A6E1-4A5698E8E4BC}" presName="iconSpace" presStyleCnt="0"/>
      <dgm:spPr/>
    </dgm:pt>
    <dgm:pt modelId="{B8B73699-BC1E-472F-89ED-A79126367E22}" type="pres">
      <dgm:prSet presAssocID="{0BFA5002-BD9C-42B7-A6E1-4A5698E8E4BC}" presName="parTx" presStyleLbl="revTx" presStyleIdx="4" presStyleCnt="6">
        <dgm:presLayoutVars>
          <dgm:chMax val="0"/>
          <dgm:chPref val="0"/>
        </dgm:presLayoutVars>
      </dgm:prSet>
      <dgm:spPr/>
    </dgm:pt>
    <dgm:pt modelId="{5B3C5BEE-214E-4A80-9F76-3138DE0709E7}" type="pres">
      <dgm:prSet presAssocID="{0BFA5002-BD9C-42B7-A6E1-4A5698E8E4BC}" presName="txSpace" presStyleCnt="0"/>
      <dgm:spPr/>
    </dgm:pt>
    <dgm:pt modelId="{2BFC6B77-1577-4623-9CD7-507FC9A26992}" type="pres">
      <dgm:prSet presAssocID="{0BFA5002-BD9C-42B7-A6E1-4A5698E8E4BC}" presName="desTx" presStyleLbl="revTx" presStyleIdx="5" presStyleCnt="6">
        <dgm:presLayoutVars/>
      </dgm:prSet>
      <dgm:spPr/>
    </dgm:pt>
  </dgm:ptLst>
  <dgm:cxnLst>
    <dgm:cxn modelId="{263EE601-0C69-43E5-89F1-AA50039A5652}" srcId="{3C47106A-38EA-4120-B18D-959530996B44}" destId="{31EFEDB4-6822-4C7F-BD1E-998A0E5A556C}" srcOrd="1" destOrd="0" parTransId="{A5C40946-2EAB-4368-B405-2F43B8D9CBDE}" sibTransId="{4D7DCD16-9C4C-4A5B-81F4-54B782F2CCE3}"/>
    <dgm:cxn modelId="{8C7A8F27-9F46-412C-8D9C-CCCDF4C0F9AA}" srcId="{30D6545B-2AE4-458C-8D88-B0595DAA6AA3}" destId="{3C47106A-38EA-4120-B18D-959530996B44}" srcOrd="1" destOrd="0" parTransId="{C476BB9B-5E07-433B-A8D7-64B542E84962}" sibTransId="{F2DFA1FE-9E35-465D-895C-7DEA9CD183A5}"/>
    <dgm:cxn modelId="{E2190F38-0ED3-4DFB-9666-35310E2B447F}" srcId="{3C47106A-38EA-4120-B18D-959530996B44}" destId="{4EE1CE15-D6D6-4740-B49F-4B911B07D348}" srcOrd="0" destOrd="0" parTransId="{F72644D1-2D19-468B-98D5-A6A8DF173B2B}" sibTransId="{082AEF4D-CE2F-4DDB-BB9E-891937576B58}"/>
    <dgm:cxn modelId="{A4BF883B-F5A9-4841-B832-E475FB91656C}" type="presOf" srcId="{9E7308EE-7096-4317-9E60-7A43572F7839}" destId="{3101670B-9E11-4038-BC66-8EF598FF3418}" srcOrd="0" destOrd="0" presId="urn:microsoft.com/office/officeart/2018/2/layout/IconLabelDescriptionList"/>
    <dgm:cxn modelId="{A389893F-156C-4719-85C6-91395DBAE386}" srcId="{30D6545B-2AE4-458C-8D88-B0595DAA6AA3}" destId="{9E7308EE-7096-4317-9E60-7A43572F7839}" srcOrd="0" destOrd="0" parTransId="{C4DF51E9-339B-4EDB-B8E8-8A7E79FE663B}" sibTransId="{40659D6F-AE10-4037-ACA0-B6F5E964C1F9}"/>
    <dgm:cxn modelId="{9187E860-E712-48CC-ABB4-65C73CDF414F}" srcId="{30D6545B-2AE4-458C-8D88-B0595DAA6AA3}" destId="{0BFA5002-BD9C-42B7-A6E1-4A5698E8E4BC}" srcOrd="2" destOrd="0" parTransId="{E48556B9-5E8D-4F42-B216-DEEA2F1D1C4B}" sibTransId="{0667D4DC-06A7-46C4-AE31-950867DA6AD7}"/>
    <dgm:cxn modelId="{132BEB4E-6559-4874-8460-E318BFA625DC}" type="presOf" srcId="{31EFEDB4-6822-4C7F-BD1E-998A0E5A556C}" destId="{8D390AFF-02D9-48E7-A85A-E447ED35933E}" srcOrd="0" destOrd="1" presId="urn:microsoft.com/office/officeart/2018/2/layout/IconLabelDescriptionList"/>
    <dgm:cxn modelId="{9CBAA68A-00B9-4598-A39C-0B0EE8228E9C}" type="presOf" srcId="{4EE1CE15-D6D6-4740-B49F-4B911B07D348}" destId="{8D390AFF-02D9-48E7-A85A-E447ED35933E}" srcOrd="0" destOrd="0" presId="urn:microsoft.com/office/officeart/2018/2/layout/IconLabelDescriptionList"/>
    <dgm:cxn modelId="{65CC1895-3346-496E-B2AF-2E919896827F}" type="presOf" srcId="{0BFA5002-BD9C-42B7-A6E1-4A5698E8E4BC}" destId="{B8B73699-BC1E-472F-89ED-A79126367E22}" srcOrd="0" destOrd="0" presId="urn:microsoft.com/office/officeart/2018/2/layout/IconLabelDescriptionList"/>
    <dgm:cxn modelId="{7FDFBABD-6D6D-4028-9839-C6785B7909B8}" type="presOf" srcId="{3C47106A-38EA-4120-B18D-959530996B44}" destId="{1CAE8409-5205-4E74-9E30-B6D3FC9A2C38}" srcOrd="0" destOrd="0" presId="urn:microsoft.com/office/officeart/2018/2/layout/IconLabelDescriptionList"/>
    <dgm:cxn modelId="{94D29DD9-A725-4113-812F-BE80C10CCF72}" type="presOf" srcId="{51D19A13-9A53-4986-A8EF-47A382D1CB2E}" destId="{2BFC6B77-1577-4623-9CD7-507FC9A26992}" srcOrd="0" destOrd="0" presId="urn:microsoft.com/office/officeart/2018/2/layout/IconLabelDescriptionList"/>
    <dgm:cxn modelId="{333CE4EA-EF31-48DC-AF68-8F65D2A028FA}" type="presOf" srcId="{30D6545B-2AE4-458C-8D88-B0595DAA6AA3}" destId="{7B0F0BEB-F268-4FE0-9FBD-77134F131548}" srcOrd="0" destOrd="0" presId="urn:microsoft.com/office/officeart/2018/2/layout/IconLabelDescriptionList"/>
    <dgm:cxn modelId="{723177ED-43E8-4B40-BDAA-6CB63373DFFF}" srcId="{0BFA5002-BD9C-42B7-A6E1-4A5698E8E4BC}" destId="{51D19A13-9A53-4986-A8EF-47A382D1CB2E}" srcOrd="0" destOrd="0" parTransId="{BC0CFD44-C3C1-48AA-9B0E-016E5D1E3489}" sibTransId="{E1E88473-CDD9-46F5-8133-37D648834F7E}"/>
    <dgm:cxn modelId="{D5EC34F1-7C92-4310-A28F-31D4383D95E4}" type="presParOf" srcId="{7B0F0BEB-F268-4FE0-9FBD-77134F131548}" destId="{0D765A94-9454-49C7-B445-1BA9E249715F}" srcOrd="0" destOrd="0" presId="urn:microsoft.com/office/officeart/2018/2/layout/IconLabelDescriptionList"/>
    <dgm:cxn modelId="{E576A80B-7598-462B-9C95-E013F9795E4F}" type="presParOf" srcId="{0D765A94-9454-49C7-B445-1BA9E249715F}" destId="{47FABCAC-2B92-4466-9301-F323B6C23612}" srcOrd="0" destOrd="0" presId="urn:microsoft.com/office/officeart/2018/2/layout/IconLabelDescriptionList"/>
    <dgm:cxn modelId="{AEF777D3-4E89-4F2A-8CB4-13B2B74E8FFC}" type="presParOf" srcId="{0D765A94-9454-49C7-B445-1BA9E249715F}" destId="{9097D13B-5728-4FF9-85E9-186AC64A1EA1}" srcOrd="1" destOrd="0" presId="urn:microsoft.com/office/officeart/2018/2/layout/IconLabelDescriptionList"/>
    <dgm:cxn modelId="{C3C69B1D-01EF-4475-9433-A14E9AFFC437}" type="presParOf" srcId="{0D765A94-9454-49C7-B445-1BA9E249715F}" destId="{3101670B-9E11-4038-BC66-8EF598FF3418}" srcOrd="2" destOrd="0" presId="urn:microsoft.com/office/officeart/2018/2/layout/IconLabelDescriptionList"/>
    <dgm:cxn modelId="{2A5C719D-EA9D-4A5A-8178-981F6575D0B8}" type="presParOf" srcId="{0D765A94-9454-49C7-B445-1BA9E249715F}" destId="{8A8CA890-386A-4A5A-AF44-567D8E859C75}" srcOrd="3" destOrd="0" presId="urn:microsoft.com/office/officeart/2018/2/layout/IconLabelDescriptionList"/>
    <dgm:cxn modelId="{7EEB4CFF-D417-45EA-AEFE-539E283DB1C7}" type="presParOf" srcId="{0D765A94-9454-49C7-B445-1BA9E249715F}" destId="{6FC4F0C8-D459-45F1-9F22-AE7C50C7C179}" srcOrd="4" destOrd="0" presId="urn:microsoft.com/office/officeart/2018/2/layout/IconLabelDescriptionList"/>
    <dgm:cxn modelId="{A3EFDAC4-5D0D-4614-813A-0824E320C18A}" type="presParOf" srcId="{7B0F0BEB-F268-4FE0-9FBD-77134F131548}" destId="{40036E14-55CF-4A94-8B12-A3F0D7689742}" srcOrd="1" destOrd="0" presId="urn:microsoft.com/office/officeart/2018/2/layout/IconLabelDescriptionList"/>
    <dgm:cxn modelId="{A03CD4E6-85DC-4E2D-8CCE-D1426962113C}" type="presParOf" srcId="{7B0F0BEB-F268-4FE0-9FBD-77134F131548}" destId="{899DFD65-5873-45D6-A10C-266FCBE08128}" srcOrd="2" destOrd="0" presId="urn:microsoft.com/office/officeart/2018/2/layout/IconLabelDescriptionList"/>
    <dgm:cxn modelId="{EFF47025-2EDC-4B74-8376-E352E924E2A3}" type="presParOf" srcId="{899DFD65-5873-45D6-A10C-266FCBE08128}" destId="{BD01C2AB-C6CE-47B9-AC72-C92644997794}" srcOrd="0" destOrd="0" presId="urn:microsoft.com/office/officeart/2018/2/layout/IconLabelDescriptionList"/>
    <dgm:cxn modelId="{2F284C2D-9205-47C9-B6CA-615601B473EA}" type="presParOf" srcId="{899DFD65-5873-45D6-A10C-266FCBE08128}" destId="{3DE5F569-F7F0-4BD1-8795-8A79DECC33C9}" srcOrd="1" destOrd="0" presId="urn:microsoft.com/office/officeart/2018/2/layout/IconLabelDescriptionList"/>
    <dgm:cxn modelId="{9D7B3AEC-B728-4B8E-97CF-146B635E58BA}" type="presParOf" srcId="{899DFD65-5873-45D6-A10C-266FCBE08128}" destId="{1CAE8409-5205-4E74-9E30-B6D3FC9A2C38}" srcOrd="2" destOrd="0" presId="urn:microsoft.com/office/officeart/2018/2/layout/IconLabelDescriptionList"/>
    <dgm:cxn modelId="{AD29CE39-0A35-4AF3-9B10-70E8F6BD96A7}" type="presParOf" srcId="{899DFD65-5873-45D6-A10C-266FCBE08128}" destId="{568AF091-0603-4EF3-96E5-598CBF6A9F01}" srcOrd="3" destOrd="0" presId="urn:microsoft.com/office/officeart/2018/2/layout/IconLabelDescriptionList"/>
    <dgm:cxn modelId="{6C36A2C6-1E4F-45E8-8AD7-59EB47BE0E31}" type="presParOf" srcId="{899DFD65-5873-45D6-A10C-266FCBE08128}" destId="{8D390AFF-02D9-48E7-A85A-E447ED35933E}" srcOrd="4" destOrd="0" presId="urn:microsoft.com/office/officeart/2018/2/layout/IconLabelDescriptionList"/>
    <dgm:cxn modelId="{A6E7E553-DB8A-4932-B170-DFA3DC57A521}" type="presParOf" srcId="{7B0F0BEB-F268-4FE0-9FBD-77134F131548}" destId="{4BB0A150-A8E6-45E4-B319-DA746CC49A5E}" srcOrd="3" destOrd="0" presId="urn:microsoft.com/office/officeart/2018/2/layout/IconLabelDescriptionList"/>
    <dgm:cxn modelId="{540517DA-EA0C-47BB-8CE9-FF13AB558540}" type="presParOf" srcId="{7B0F0BEB-F268-4FE0-9FBD-77134F131548}" destId="{8E2734E7-2CEF-4397-A5A9-6B80BCC2DA35}" srcOrd="4" destOrd="0" presId="urn:microsoft.com/office/officeart/2018/2/layout/IconLabelDescriptionList"/>
    <dgm:cxn modelId="{0025BB3A-4613-4329-8AF9-D927634C33D6}" type="presParOf" srcId="{8E2734E7-2CEF-4397-A5A9-6B80BCC2DA35}" destId="{A5BD1025-B57B-4E7A-ABE1-90F797D44F21}" srcOrd="0" destOrd="0" presId="urn:microsoft.com/office/officeart/2018/2/layout/IconLabelDescriptionList"/>
    <dgm:cxn modelId="{CB04E177-D527-414F-ADA3-81D2D190D516}" type="presParOf" srcId="{8E2734E7-2CEF-4397-A5A9-6B80BCC2DA35}" destId="{A8CF7303-93FC-432F-BC29-F67B2842479C}" srcOrd="1" destOrd="0" presId="urn:microsoft.com/office/officeart/2018/2/layout/IconLabelDescriptionList"/>
    <dgm:cxn modelId="{D813D5AB-F240-4160-B49D-5DD4530F8223}" type="presParOf" srcId="{8E2734E7-2CEF-4397-A5A9-6B80BCC2DA35}" destId="{B8B73699-BC1E-472F-89ED-A79126367E22}" srcOrd="2" destOrd="0" presId="urn:microsoft.com/office/officeart/2018/2/layout/IconLabelDescriptionList"/>
    <dgm:cxn modelId="{14E78767-78D6-4FD9-A9FC-608AB0EC372A}" type="presParOf" srcId="{8E2734E7-2CEF-4397-A5A9-6B80BCC2DA35}" destId="{5B3C5BEE-214E-4A80-9F76-3138DE0709E7}" srcOrd="3" destOrd="0" presId="urn:microsoft.com/office/officeart/2018/2/layout/IconLabelDescriptionList"/>
    <dgm:cxn modelId="{A0F3B688-0ACE-4205-8F67-8249CCEAD456}" type="presParOf" srcId="{8E2734E7-2CEF-4397-A5A9-6B80BCC2DA35}" destId="{2BFC6B77-1577-4623-9CD7-507FC9A2699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8A8137-BAF2-4E1C-8173-E05FFC2D82C7}" type="doc">
      <dgm:prSet loTypeId="urn:microsoft.com/office/officeart/2005/8/layout/venn2" loCatId="relationship" qsTypeId="urn:microsoft.com/office/officeart/2005/8/quickstyle/simple2" qsCatId="simple" csTypeId="urn:microsoft.com/office/officeart/2005/8/colors/accent0_3" csCatId="mainScheme" phldr="1"/>
      <dgm:spPr/>
      <dgm:t>
        <a:bodyPr/>
        <a:lstStyle/>
        <a:p>
          <a:endParaRPr lang="en-US"/>
        </a:p>
      </dgm:t>
    </dgm:pt>
    <dgm:pt modelId="{A75E33A1-A69F-41B4-8C61-12225E4BEF84}">
      <dgm:prSet phldrT="[Text]" custT="1"/>
      <dgm:spPr>
        <a:solidFill>
          <a:schemeClr val="tx2"/>
        </a:solidFill>
      </dgm:spPr>
      <dgm:t>
        <a:bodyPr/>
        <a:lstStyle/>
        <a:p>
          <a:r>
            <a:rPr lang="en-US" sz="2400" dirty="0"/>
            <a:t>Extended Partner Network</a:t>
          </a:r>
        </a:p>
      </dgm:t>
    </dgm:pt>
    <dgm:pt modelId="{240AAA9C-FD67-44C3-9170-E301CF58582A}" type="parTrans" cxnId="{BFF3C432-19B8-42A3-9355-4EB6CA32B209}">
      <dgm:prSet/>
      <dgm:spPr/>
      <dgm:t>
        <a:bodyPr/>
        <a:lstStyle/>
        <a:p>
          <a:endParaRPr lang="en-US"/>
        </a:p>
      </dgm:t>
    </dgm:pt>
    <dgm:pt modelId="{987FD2DD-86AD-4624-81BF-EB05D1D426F6}" type="sibTrans" cxnId="{BFF3C432-19B8-42A3-9355-4EB6CA32B209}">
      <dgm:prSet/>
      <dgm:spPr/>
      <dgm:t>
        <a:bodyPr/>
        <a:lstStyle/>
        <a:p>
          <a:endParaRPr lang="en-US"/>
        </a:p>
      </dgm:t>
    </dgm:pt>
    <dgm:pt modelId="{D16A726E-7A57-4745-B00F-20A23023384A}">
      <dgm:prSet phldrT="[Text]" custT="1"/>
      <dgm:spPr>
        <a:solidFill>
          <a:schemeClr val="tx2">
            <a:lumMod val="75000"/>
          </a:schemeClr>
        </a:solidFill>
      </dgm:spPr>
      <dgm:t>
        <a:bodyPr/>
        <a:lstStyle/>
        <a:p>
          <a:r>
            <a:rPr lang="en-US" sz="2800" dirty="0"/>
            <a:t>Core Team</a:t>
          </a:r>
        </a:p>
      </dgm:t>
    </dgm:pt>
    <dgm:pt modelId="{6B5A190A-9638-41E0-B4C0-7641F23BF3CB}" type="parTrans" cxnId="{972BF9DD-C6A3-4414-84C7-12652BC71D5C}">
      <dgm:prSet/>
      <dgm:spPr/>
      <dgm:t>
        <a:bodyPr/>
        <a:lstStyle/>
        <a:p>
          <a:endParaRPr lang="en-US"/>
        </a:p>
      </dgm:t>
    </dgm:pt>
    <dgm:pt modelId="{A6F669D3-DAD9-4167-821D-B5532592B16F}" type="sibTrans" cxnId="{972BF9DD-C6A3-4414-84C7-12652BC71D5C}">
      <dgm:prSet/>
      <dgm:spPr/>
      <dgm:t>
        <a:bodyPr/>
        <a:lstStyle/>
        <a:p>
          <a:endParaRPr lang="en-US"/>
        </a:p>
      </dgm:t>
    </dgm:pt>
    <dgm:pt modelId="{9D120AEC-41ED-4409-ADD6-A6F441FEFD5B}">
      <dgm:prSet custT="1"/>
      <dgm:spPr>
        <a:solidFill>
          <a:schemeClr val="tx2">
            <a:lumMod val="50000"/>
          </a:schemeClr>
        </a:solidFill>
      </dgm:spPr>
      <dgm:t>
        <a:bodyPr/>
        <a:lstStyle/>
        <a:p>
          <a:r>
            <a:rPr lang="en-US" sz="2400" dirty="0"/>
            <a:t>Backbone Org (SRDC)</a:t>
          </a:r>
        </a:p>
      </dgm:t>
    </dgm:pt>
    <dgm:pt modelId="{DF0756D9-4A7E-4689-A00A-1C78EAEAC5BF}" type="parTrans" cxnId="{0A5A3C81-0136-49AE-A5AC-B92501EE009D}">
      <dgm:prSet/>
      <dgm:spPr/>
      <dgm:t>
        <a:bodyPr/>
        <a:lstStyle/>
        <a:p>
          <a:endParaRPr lang="en-US"/>
        </a:p>
      </dgm:t>
    </dgm:pt>
    <dgm:pt modelId="{1236FE4F-585C-41D0-9DC3-491E942CFEC1}" type="sibTrans" cxnId="{0A5A3C81-0136-49AE-A5AC-B92501EE009D}">
      <dgm:prSet/>
      <dgm:spPr/>
      <dgm:t>
        <a:bodyPr/>
        <a:lstStyle/>
        <a:p>
          <a:endParaRPr lang="en-US"/>
        </a:p>
      </dgm:t>
    </dgm:pt>
    <dgm:pt modelId="{C4DE2063-1A9D-41D8-A06C-4359F39DE0CA}" type="pres">
      <dgm:prSet presAssocID="{C68A8137-BAF2-4E1C-8173-E05FFC2D82C7}" presName="Name0" presStyleCnt="0">
        <dgm:presLayoutVars>
          <dgm:chMax val="7"/>
          <dgm:resizeHandles val="exact"/>
        </dgm:presLayoutVars>
      </dgm:prSet>
      <dgm:spPr/>
    </dgm:pt>
    <dgm:pt modelId="{7ADB9BDE-7F65-448E-A0F4-ED425CC24328}" type="pres">
      <dgm:prSet presAssocID="{C68A8137-BAF2-4E1C-8173-E05FFC2D82C7}" presName="comp1" presStyleCnt="0"/>
      <dgm:spPr/>
    </dgm:pt>
    <dgm:pt modelId="{6DF541A1-192E-4F18-BA86-D296B26B3C23}" type="pres">
      <dgm:prSet presAssocID="{C68A8137-BAF2-4E1C-8173-E05FFC2D82C7}" presName="circle1" presStyleLbl="node1" presStyleIdx="0" presStyleCnt="3"/>
      <dgm:spPr/>
    </dgm:pt>
    <dgm:pt modelId="{6B22794A-FBA3-4098-B480-F639543DF942}" type="pres">
      <dgm:prSet presAssocID="{C68A8137-BAF2-4E1C-8173-E05FFC2D82C7}" presName="c1text" presStyleLbl="node1" presStyleIdx="0" presStyleCnt="3">
        <dgm:presLayoutVars>
          <dgm:bulletEnabled val="1"/>
        </dgm:presLayoutVars>
      </dgm:prSet>
      <dgm:spPr/>
    </dgm:pt>
    <dgm:pt modelId="{0AAEA13B-F811-4FCB-B226-8C388FB87B7A}" type="pres">
      <dgm:prSet presAssocID="{C68A8137-BAF2-4E1C-8173-E05FFC2D82C7}" presName="comp2" presStyleCnt="0"/>
      <dgm:spPr/>
    </dgm:pt>
    <dgm:pt modelId="{3F6768A3-E9D6-4C2D-B539-9EB58366B429}" type="pres">
      <dgm:prSet presAssocID="{C68A8137-BAF2-4E1C-8173-E05FFC2D82C7}" presName="circle2" presStyleLbl="node1" presStyleIdx="1" presStyleCnt="3" custLinFactNeighborX="698" custLinFactNeighborY="-826"/>
      <dgm:spPr/>
    </dgm:pt>
    <dgm:pt modelId="{988C1EB8-28F0-4932-9BB4-C98858F683A3}" type="pres">
      <dgm:prSet presAssocID="{C68A8137-BAF2-4E1C-8173-E05FFC2D82C7}" presName="c2text" presStyleLbl="node1" presStyleIdx="1" presStyleCnt="3">
        <dgm:presLayoutVars>
          <dgm:bulletEnabled val="1"/>
        </dgm:presLayoutVars>
      </dgm:prSet>
      <dgm:spPr/>
    </dgm:pt>
    <dgm:pt modelId="{FCF5613F-90CB-4C76-9E5B-2805A4890774}" type="pres">
      <dgm:prSet presAssocID="{C68A8137-BAF2-4E1C-8173-E05FFC2D82C7}" presName="comp3" presStyleCnt="0"/>
      <dgm:spPr/>
    </dgm:pt>
    <dgm:pt modelId="{D656F066-F1CA-4D02-B42C-F907108F2AC1}" type="pres">
      <dgm:prSet presAssocID="{C68A8137-BAF2-4E1C-8173-E05FFC2D82C7}" presName="circle3" presStyleLbl="node1" presStyleIdx="2" presStyleCnt="3" custLinFactNeighborY="0"/>
      <dgm:spPr/>
    </dgm:pt>
    <dgm:pt modelId="{DF54170A-33D2-41BE-A39D-84A5FC1F155D}" type="pres">
      <dgm:prSet presAssocID="{C68A8137-BAF2-4E1C-8173-E05FFC2D82C7}" presName="c3text" presStyleLbl="node1" presStyleIdx="2" presStyleCnt="3">
        <dgm:presLayoutVars>
          <dgm:bulletEnabled val="1"/>
        </dgm:presLayoutVars>
      </dgm:prSet>
      <dgm:spPr/>
    </dgm:pt>
  </dgm:ptLst>
  <dgm:cxnLst>
    <dgm:cxn modelId="{0DA32711-5C85-427A-9724-AFA65E97BE3D}" type="presOf" srcId="{D16A726E-7A57-4745-B00F-20A23023384A}" destId="{988C1EB8-28F0-4932-9BB4-C98858F683A3}" srcOrd="1" destOrd="0" presId="urn:microsoft.com/office/officeart/2005/8/layout/venn2"/>
    <dgm:cxn modelId="{BFF3C432-19B8-42A3-9355-4EB6CA32B209}" srcId="{C68A8137-BAF2-4E1C-8173-E05FFC2D82C7}" destId="{A75E33A1-A69F-41B4-8C61-12225E4BEF84}" srcOrd="0" destOrd="0" parTransId="{240AAA9C-FD67-44C3-9170-E301CF58582A}" sibTransId="{987FD2DD-86AD-4624-81BF-EB05D1D426F6}"/>
    <dgm:cxn modelId="{C75A226D-5502-476C-819A-BFB796D14AF1}" type="presOf" srcId="{A75E33A1-A69F-41B4-8C61-12225E4BEF84}" destId="{6DF541A1-192E-4F18-BA86-D296B26B3C23}" srcOrd="0" destOrd="0" presId="urn:microsoft.com/office/officeart/2005/8/layout/venn2"/>
    <dgm:cxn modelId="{43576B72-6B24-4F01-BB35-7621996E7D50}" type="presOf" srcId="{A75E33A1-A69F-41B4-8C61-12225E4BEF84}" destId="{6B22794A-FBA3-4098-B480-F639543DF942}" srcOrd="1" destOrd="0" presId="urn:microsoft.com/office/officeart/2005/8/layout/venn2"/>
    <dgm:cxn modelId="{0A5A3C81-0136-49AE-A5AC-B92501EE009D}" srcId="{C68A8137-BAF2-4E1C-8173-E05FFC2D82C7}" destId="{9D120AEC-41ED-4409-ADD6-A6F441FEFD5B}" srcOrd="2" destOrd="0" parTransId="{DF0756D9-4A7E-4689-A00A-1C78EAEAC5BF}" sibTransId="{1236FE4F-585C-41D0-9DC3-491E942CFEC1}"/>
    <dgm:cxn modelId="{CB1E3DA4-A818-4285-913E-545E6C7744CE}" type="presOf" srcId="{D16A726E-7A57-4745-B00F-20A23023384A}" destId="{3F6768A3-E9D6-4C2D-B539-9EB58366B429}" srcOrd="0" destOrd="0" presId="urn:microsoft.com/office/officeart/2005/8/layout/venn2"/>
    <dgm:cxn modelId="{465159D3-8D8E-4A02-B488-FFA4F4FA418E}" type="presOf" srcId="{C68A8137-BAF2-4E1C-8173-E05FFC2D82C7}" destId="{C4DE2063-1A9D-41D8-A06C-4359F39DE0CA}" srcOrd="0" destOrd="0" presId="urn:microsoft.com/office/officeart/2005/8/layout/venn2"/>
    <dgm:cxn modelId="{2FB6FFD5-ACB3-4ED2-AC74-807B96FB9019}" type="presOf" srcId="{9D120AEC-41ED-4409-ADD6-A6F441FEFD5B}" destId="{DF54170A-33D2-41BE-A39D-84A5FC1F155D}" srcOrd="1" destOrd="0" presId="urn:microsoft.com/office/officeart/2005/8/layout/venn2"/>
    <dgm:cxn modelId="{972BF9DD-C6A3-4414-84C7-12652BC71D5C}" srcId="{C68A8137-BAF2-4E1C-8173-E05FFC2D82C7}" destId="{D16A726E-7A57-4745-B00F-20A23023384A}" srcOrd="1" destOrd="0" parTransId="{6B5A190A-9638-41E0-B4C0-7641F23BF3CB}" sibTransId="{A6F669D3-DAD9-4167-821D-B5532592B16F}"/>
    <dgm:cxn modelId="{FB1ED6E3-FA5A-4716-8EAE-25455121075E}" type="presOf" srcId="{9D120AEC-41ED-4409-ADD6-A6F441FEFD5B}" destId="{D656F066-F1CA-4D02-B42C-F907108F2AC1}" srcOrd="0" destOrd="0" presId="urn:microsoft.com/office/officeart/2005/8/layout/venn2"/>
    <dgm:cxn modelId="{6DBDA01B-3920-4D34-948F-D2388A3C46EA}" type="presParOf" srcId="{C4DE2063-1A9D-41D8-A06C-4359F39DE0CA}" destId="{7ADB9BDE-7F65-448E-A0F4-ED425CC24328}" srcOrd="0" destOrd="0" presId="urn:microsoft.com/office/officeart/2005/8/layout/venn2"/>
    <dgm:cxn modelId="{7D57D89F-8867-4281-B085-D2ACCA82FC8D}" type="presParOf" srcId="{7ADB9BDE-7F65-448E-A0F4-ED425CC24328}" destId="{6DF541A1-192E-4F18-BA86-D296B26B3C23}" srcOrd="0" destOrd="0" presId="urn:microsoft.com/office/officeart/2005/8/layout/venn2"/>
    <dgm:cxn modelId="{95E3A697-C325-46F7-B51E-049DFC6C7AC0}" type="presParOf" srcId="{7ADB9BDE-7F65-448E-A0F4-ED425CC24328}" destId="{6B22794A-FBA3-4098-B480-F639543DF942}" srcOrd="1" destOrd="0" presId="urn:microsoft.com/office/officeart/2005/8/layout/venn2"/>
    <dgm:cxn modelId="{00BAB066-C59B-45AB-9E5A-7A37FFBFFF56}" type="presParOf" srcId="{C4DE2063-1A9D-41D8-A06C-4359F39DE0CA}" destId="{0AAEA13B-F811-4FCB-B226-8C388FB87B7A}" srcOrd="1" destOrd="0" presId="urn:microsoft.com/office/officeart/2005/8/layout/venn2"/>
    <dgm:cxn modelId="{7385C9AA-25F9-4797-B20F-BA3AAF8896E0}" type="presParOf" srcId="{0AAEA13B-F811-4FCB-B226-8C388FB87B7A}" destId="{3F6768A3-E9D6-4C2D-B539-9EB58366B429}" srcOrd="0" destOrd="0" presId="urn:microsoft.com/office/officeart/2005/8/layout/venn2"/>
    <dgm:cxn modelId="{4FAE733F-8C32-4746-BD9F-FF8B318C9146}" type="presParOf" srcId="{0AAEA13B-F811-4FCB-B226-8C388FB87B7A}" destId="{988C1EB8-28F0-4932-9BB4-C98858F683A3}" srcOrd="1" destOrd="0" presId="urn:microsoft.com/office/officeart/2005/8/layout/venn2"/>
    <dgm:cxn modelId="{3F0B0D96-D921-4069-B854-FE7940231D44}" type="presParOf" srcId="{C4DE2063-1A9D-41D8-A06C-4359F39DE0CA}" destId="{FCF5613F-90CB-4C76-9E5B-2805A4890774}" srcOrd="2" destOrd="0" presId="urn:microsoft.com/office/officeart/2005/8/layout/venn2"/>
    <dgm:cxn modelId="{BC94254F-89BE-4F5F-B41E-9DCFDAE95F02}" type="presParOf" srcId="{FCF5613F-90CB-4C76-9E5B-2805A4890774}" destId="{D656F066-F1CA-4D02-B42C-F907108F2AC1}" srcOrd="0" destOrd="0" presId="urn:microsoft.com/office/officeart/2005/8/layout/venn2"/>
    <dgm:cxn modelId="{0F0C9A3D-1EDC-4095-9730-543FAF27BF54}" type="presParOf" srcId="{FCF5613F-90CB-4C76-9E5B-2805A4890774}" destId="{DF54170A-33D2-41BE-A39D-84A5FC1F155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06741D-B689-4E84-8014-BB37D76E43DC}" type="doc">
      <dgm:prSet loTypeId="urn:microsoft.com/office/officeart/2005/8/layout/vList4" loCatId="list" qsTypeId="urn:microsoft.com/office/officeart/2005/8/quickstyle/simple2" qsCatId="simple" csTypeId="urn:microsoft.com/office/officeart/2005/8/colors/accent6_3" csCatId="accent6" phldr="1"/>
      <dgm:spPr/>
      <dgm:t>
        <a:bodyPr/>
        <a:lstStyle/>
        <a:p>
          <a:endParaRPr lang="en-US"/>
        </a:p>
      </dgm:t>
    </dgm:pt>
    <dgm:pt modelId="{4B72D94A-7C7B-4936-B8BE-DAE56F4AC853}">
      <dgm:prSet phldrT="[Text]" custT="1"/>
      <dgm:spPr>
        <a:solidFill>
          <a:schemeClr val="accent6">
            <a:lumMod val="50000"/>
          </a:schemeClr>
        </a:solidFill>
      </dgm:spPr>
      <dgm:t>
        <a:bodyPr/>
        <a:lstStyle/>
        <a:p>
          <a:r>
            <a:rPr lang="en-US" sz="2400" dirty="0">
              <a:latin typeface="Gill Sans Nova" panose="020B0602020104020203" pitchFamily="34" charset="0"/>
            </a:rPr>
            <a:t>Network Building</a:t>
          </a:r>
        </a:p>
      </dgm:t>
    </dgm:pt>
    <dgm:pt modelId="{0C6FF149-A906-41E5-8FEE-B26ACC5664E6}" type="parTrans" cxnId="{AC9CBBBF-690C-4BCE-9153-A52AFF9E8542}">
      <dgm:prSet/>
      <dgm:spPr/>
      <dgm:t>
        <a:bodyPr/>
        <a:lstStyle/>
        <a:p>
          <a:endParaRPr lang="en-US" sz="1100">
            <a:latin typeface="Gill Sans Nova" panose="020B0602020104020203" pitchFamily="34" charset="0"/>
          </a:endParaRPr>
        </a:p>
      </dgm:t>
    </dgm:pt>
    <dgm:pt modelId="{A474FD3F-85B9-406B-97D3-D7E0FEEC575B}" type="sibTrans" cxnId="{AC9CBBBF-690C-4BCE-9153-A52AFF9E8542}">
      <dgm:prSet/>
      <dgm:spPr/>
      <dgm:t>
        <a:bodyPr/>
        <a:lstStyle/>
        <a:p>
          <a:endParaRPr lang="en-US" sz="1100">
            <a:latin typeface="Gill Sans Nova" panose="020B0602020104020203" pitchFamily="34" charset="0"/>
          </a:endParaRPr>
        </a:p>
      </dgm:t>
    </dgm:pt>
    <dgm:pt modelId="{E111E5B6-CBC1-43A6-9B99-D139AAF40A2B}">
      <dgm:prSet phldrT="[Text]" custT="1"/>
      <dgm:spPr>
        <a:solidFill>
          <a:schemeClr val="accent6">
            <a:lumMod val="50000"/>
          </a:schemeClr>
        </a:solidFill>
      </dgm:spPr>
      <dgm:t>
        <a:bodyPr/>
        <a:lstStyle/>
        <a:p>
          <a:r>
            <a:rPr lang="en-US" sz="2000" dirty="0">
              <a:latin typeface="Gill Sans Nova" panose="020B0602020104020203" pitchFamily="34" charset="0"/>
            </a:rPr>
            <a:t>Employer Resource Group</a:t>
          </a:r>
        </a:p>
      </dgm:t>
    </dgm:pt>
    <dgm:pt modelId="{CB340AF0-72ED-4560-AC1B-68B4D3986ABE}" type="parTrans" cxnId="{03BDE77E-E783-4E17-913C-840033D3523E}">
      <dgm:prSet/>
      <dgm:spPr/>
      <dgm:t>
        <a:bodyPr/>
        <a:lstStyle/>
        <a:p>
          <a:endParaRPr lang="en-US" sz="1100">
            <a:latin typeface="Gill Sans Nova" panose="020B0602020104020203" pitchFamily="34" charset="0"/>
          </a:endParaRPr>
        </a:p>
      </dgm:t>
    </dgm:pt>
    <dgm:pt modelId="{3D782F16-4257-4A48-A4E0-5EB9DDFB8752}" type="sibTrans" cxnId="{03BDE77E-E783-4E17-913C-840033D3523E}">
      <dgm:prSet/>
      <dgm:spPr/>
      <dgm:t>
        <a:bodyPr/>
        <a:lstStyle/>
        <a:p>
          <a:endParaRPr lang="en-US" sz="1100">
            <a:latin typeface="Gill Sans Nova" panose="020B0602020104020203" pitchFamily="34" charset="0"/>
          </a:endParaRPr>
        </a:p>
      </dgm:t>
    </dgm:pt>
    <dgm:pt modelId="{77EDFA53-B19B-4892-ACDE-FCA8C71496D5}">
      <dgm:prSet phldrT="[Text]" custT="1"/>
      <dgm:spPr>
        <a:solidFill>
          <a:schemeClr val="accent5">
            <a:lumMod val="50000"/>
          </a:schemeClr>
        </a:solidFill>
      </dgm:spPr>
      <dgm:t>
        <a:bodyPr/>
        <a:lstStyle/>
        <a:p>
          <a:r>
            <a:rPr lang="en-US" sz="2400" dirty="0">
              <a:latin typeface="Gill Sans Nova" panose="020B0602020104020203" pitchFamily="34" charset="0"/>
            </a:rPr>
            <a:t>Accessing Employment</a:t>
          </a:r>
        </a:p>
      </dgm:t>
    </dgm:pt>
    <dgm:pt modelId="{6E4ABFC4-E806-44DA-9A59-2DBFD8452581}" type="parTrans" cxnId="{9A1BE9A2-BC03-439D-949A-E1AB780C152C}">
      <dgm:prSet/>
      <dgm:spPr/>
      <dgm:t>
        <a:bodyPr/>
        <a:lstStyle/>
        <a:p>
          <a:endParaRPr lang="en-US" sz="1100">
            <a:latin typeface="Gill Sans Nova" panose="020B0602020104020203" pitchFamily="34" charset="0"/>
          </a:endParaRPr>
        </a:p>
      </dgm:t>
    </dgm:pt>
    <dgm:pt modelId="{3B6AC265-075A-43C2-8314-42722A30D75A}" type="sibTrans" cxnId="{9A1BE9A2-BC03-439D-949A-E1AB780C152C}">
      <dgm:prSet/>
      <dgm:spPr/>
      <dgm:t>
        <a:bodyPr/>
        <a:lstStyle/>
        <a:p>
          <a:endParaRPr lang="en-US" sz="1100">
            <a:latin typeface="Gill Sans Nova" panose="020B0602020104020203" pitchFamily="34" charset="0"/>
          </a:endParaRPr>
        </a:p>
      </dgm:t>
    </dgm:pt>
    <dgm:pt modelId="{8974E575-2803-4DC1-BED1-A798F74513BA}">
      <dgm:prSet phldrT="[Text]" custT="1"/>
      <dgm:spPr>
        <a:solidFill>
          <a:schemeClr val="accent5">
            <a:lumMod val="50000"/>
          </a:schemeClr>
        </a:solidFill>
      </dgm:spPr>
      <dgm:t>
        <a:bodyPr/>
        <a:lstStyle/>
        <a:p>
          <a:r>
            <a:rPr lang="en-US" sz="2000" dirty="0">
              <a:latin typeface="Gill Sans Nova" panose="020B0602020104020203" pitchFamily="34" charset="0"/>
            </a:rPr>
            <a:t>Free Laptop Program</a:t>
          </a:r>
        </a:p>
      </dgm:t>
    </dgm:pt>
    <dgm:pt modelId="{B5110989-F611-4AD7-A474-2D6C91C4AEB0}" type="parTrans" cxnId="{17B67885-1083-4FF3-B409-7B8F9510FCBB}">
      <dgm:prSet/>
      <dgm:spPr/>
      <dgm:t>
        <a:bodyPr/>
        <a:lstStyle/>
        <a:p>
          <a:endParaRPr lang="en-US" sz="1100">
            <a:latin typeface="Gill Sans Nova" panose="020B0602020104020203" pitchFamily="34" charset="0"/>
          </a:endParaRPr>
        </a:p>
      </dgm:t>
    </dgm:pt>
    <dgm:pt modelId="{CF764D7F-517D-4A44-92D5-34F8992CA482}" type="sibTrans" cxnId="{17B67885-1083-4FF3-B409-7B8F9510FCBB}">
      <dgm:prSet/>
      <dgm:spPr/>
      <dgm:t>
        <a:bodyPr/>
        <a:lstStyle/>
        <a:p>
          <a:endParaRPr lang="en-US" sz="1100">
            <a:latin typeface="Gill Sans Nova" panose="020B0602020104020203" pitchFamily="34" charset="0"/>
          </a:endParaRPr>
        </a:p>
      </dgm:t>
    </dgm:pt>
    <dgm:pt modelId="{111E8509-D63E-4A05-917A-FC2DDCB0354C}">
      <dgm:prSet phldrT="[Text]" custT="1"/>
      <dgm:spPr>
        <a:solidFill>
          <a:schemeClr val="tx2"/>
        </a:solidFill>
      </dgm:spPr>
      <dgm:t>
        <a:bodyPr/>
        <a:lstStyle/>
        <a:p>
          <a:r>
            <a:rPr lang="en-US" sz="2400" dirty="0">
              <a:latin typeface="Gill Sans Nova" panose="020B0602020104020203" pitchFamily="34" charset="0"/>
            </a:rPr>
            <a:t>Childcare</a:t>
          </a:r>
        </a:p>
      </dgm:t>
    </dgm:pt>
    <dgm:pt modelId="{A6A9EC21-715A-480F-9C03-0250D0A6951C}" type="parTrans" cxnId="{26DAFCC7-E12B-4075-9E41-03EC4F5BDCD1}">
      <dgm:prSet/>
      <dgm:spPr/>
      <dgm:t>
        <a:bodyPr/>
        <a:lstStyle/>
        <a:p>
          <a:endParaRPr lang="en-US">
            <a:latin typeface="Gill Sans Nova" panose="020B0602020104020203" pitchFamily="34" charset="0"/>
          </a:endParaRPr>
        </a:p>
      </dgm:t>
    </dgm:pt>
    <dgm:pt modelId="{3E3F5B29-390E-4F93-8D8D-89D1EFA5C8E8}" type="sibTrans" cxnId="{26DAFCC7-E12B-4075-9E41-03EC4F5BDCD1}">
      <dgm:prSet/>
      <dgm:spPr/>
      <dgm:t>
        <a:bodyPr/>
        <a:lstStyle/>
        <a:p>
          <a:endParaRPr lang="en-US">
            <a:latin typeface="Gill Sans Nova" panose="020B0602020104020203" pitchFamily="34" charset="0"/>
          </a:endParaRPr>
        </a:p>
      </dgm:t>
    </dgm:pt>
    <dgm:pt modelId="{1719E316-83AE-4D2B-93D4-11105F6660A9}">
      <dgm:prSet phldrT="[Text]" custT="1"/>
      <dgm:spPr>
        <a:solidFill>
          <a:schemeClr val="tx2"/>
        </a:solidFill>
      </dgm:spPr>
      <dgm:t>
        <a:bodyPr/>
        <a:lstStyle/>
        <a:p>
          <a:r>
            <a:rPr lang="en-US" sz="2000" dirty="0">
              <a:latin typeface="Gill Sans Nova" panose="020B0602020104020203" pitchFamily="34" charset="0"/>
            </a:rPr>
            <a:t>ECE Workforce</a:t>
          </a:r>
        </a:p>
      </dgm:t>
    </dgm:pt>
    <dgm:pt modelId="{67429623-4D51-4CA1-AEC9-7D7FDC4E67CA}" type="parTrans" cxnId="{F9D25CB7-BD8D-4B5E-94C9-1570B5DA88E6}">
      <dgm:prSet/>
      <dgm:spPr/>
      <dgm:t>
        <a:bodyPr/>
        <a:lstStyle/>
        <a:p>
          <a:endParaRPr lang="en-US">
            <a:latin typeface="Gill Sans Nova" panose="020B0602020104020203" pitchFamily="34" charset="0"/>
          </a:endParaRPr>
        </a:p>
      </dgm:t>
    </dgm:pt>
    <dgm:pt modelId="{B69313F5-7923-4C18-86E9-37E8471148E7}" type="sibTrans" cxnId="{F9D25CB7-BD8D-4B5E-94C9-1570B5DA88E6}">
      <dgm:prSet/>
      <dgm:spPr/>
      <dgm:t>
        <a:bodyPr/>
        <a:lstStyle/>
        <a:p>
          <a:endParaRPr lang="en-US">
            <a:latin typeface="Gill Sans Nova" panose="020B0602020104020203" pitchFamily="34" charset="0"/>
          </a:endParaRPr>
        </a:p>
      </dgm:t>
    </dgm:pt>
    <dgm:pt modelId="{B98B41E5-F189-474E-B753-4D8E5BA37D57}" type="pres">
      <dgm:prSet presAssocID="{2506741D-B689-4E84-8014-BB37D76E43DC}" presName="linear" presStyleCnt="0">
        <dgm:presLayoutVars>
          <dgm:dir/>
          <dgm:resizeHandles val="exact"/>
        </dgm:presLayoutVars>
      </dgm:prSet>
      <dgm:spPr/>
    </dgm:pt>
    <dgm:pt modelId="{2916DB6A-BA52-4E76-8887-69542EDA4C70}" type="pres">
      <dgm:prSet presAssocID="{4B72D94A-7C7B-4936-B8BE-DAE56F4AC853}" presName="comp" presStyleCnt="0"/>
      <dgm:spPr/>
    </dgm:pt>
    <dgm:pt modelId="{F2C61E5D-148A-4619-9895-7C8CAE20661B}" type="pres">
      <dgm:prSet presAssocID="{4B72D94A-7C7B-4936-B8BE-DAE56F4AC853}" presName="box" presStyleLbl="node1" presStyleIdx="0" presStyleCnt="3"/>
      <dgm:spPr/>
    </dgm:pt>
    <dgm:pt modelId="{B7D2F2F9-FDA1-4A2F-AC81-BD37A61A5559}" type="pres">
      <dgm:prSet presAssocID="{4B72D94A-7C7B-4936-B8BE-DAE56F4AC853}" presName="img" presStyleLbl="fgImgPlace1" presStyleIdx="0" presStyleCnt="3" custScaleX="80217" custScaleY="81592" custLinFactNeighborX="3184" custLinFactNeighborY="-3812"/>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a:noFill/>
        </a:ln>
      </dgm:spPr>
    </dgm:pt>
    <dgm:pt modelId="{AABF996E-41E0-48B0-B473-1CB1BD95D360}" type="pres">
      <dgm:prSet presAssocID="{4B72D94A-7C7B-4936-B8BE-DAE56F4AC853}" presName="text" presStyleLbl="node1" presStyleIdx="0" presStyleCnt="3">
        <dgm:presLayoutVars>
          <dgm:bulletEnabled val="1"/>
        </dgm:presLayoutVars>
      </dgm:prSet>
      <dgm:spPr/>
    </dgm:pt>
    <dgm:pt modelId="{783AACDD-000A-49DE-9376-F56DA80F7FA1}" type="pres">
      <dgm:prSet presAssocID="{A474FD3F-85B9-406B-97D3-D7E0FEEC575B}" presName="spacer" presStyleCnt="0"/>
      <dgm:spPr/>
    </dgm:pt>
    <dgm:pt modelId="{3F068134-DB46-4466-9087-737AB5AE3BEA}" type="pres">
      <dgm:prSet presAssocID="{77EDFA53-B19B-4892-ACDE-FCA8C71496D5}" presName="comp" presStyleCnt="0"/>
      <dgm:spPr/>
    </dgm:pt>
    <dgm:pt modelId="{D3AC1CE5-2C49-47AD-9F0D-8D7145BE9E4E}" type="pres">
      <dgm:prSet presAssocID="{77EDFA53-B19B-4892-ACDE-FCA8C71496D5}" presName="box" presStyleLbl="node1" presStyleIdx="1" presStyleCnt="3"/>
      <dgm:spPr/>
    </dgm:pt>
    <dgm:pt modelId="{659628BB-C062-4CF0-8999-232780410A2B}" type="pres">
      <dgm:prSet presAssocID="{77EDFA53-B19B-4892-ACDE-FCA8C71496D5}" presName="img" presStyleLbl="fgImgPlace1" presStyleIdx="1" presStyleCnt="3" custScaleX="83520" custScaleY="7794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a:noFill/>
        </a:ln>
      </dgm:spPr>
      <dgm:extLst>
        <a:ext uri="{E40237B7-FDA0-4F09-8148-C483321AD2D9}">
          <dgm14:cNvPr xmlns:dgm14="http://schemas.microsoft.com/office/drawing/2010/diagram" id="0" name="" descr="Laptop with solid fill"/>
        </a:ext>
      </dgm:extLst>
    </dgm:pt>
    <dgm:pt modelId="{497EE6D5-D4EE-4F0F-86B4-6B210153AAE1}" type="pres">
      <dgm:prSet presAssocID="{77EDFA53-B19B-4892-ACDE-FCA8C71496D5}" presName="text" presStyleLbl="node1" presStyleIdx="1" presStyleCnt="3">
        <dgm:presLayoutVars>
          <dgm:bulletEnabled val="1"/>
        </dgm:presLayoutVars>
      </dgm:prSet>
      <dgm:spPr/>
    </dgm:pt>
    <dgm:pt modelId="{CD1B519A-1CD0-4815-8147-8DE523D16690}" type="pres">
      <dgm:prSet presAssocID="{3B6AC265-075A-43C2-8314-42722A30D75A}" presName="spacer" presStyleCnt="0"/>
      <dgm:spPr/>
    </dgm:pt>
    <dgm:pt modelId="{016E0CD1-A5D3-4369-B538-05F02425B79E}" type="pres">
      <dgm:prSet presAssocID="{111E8509-D63E-4A05-917A-FC2DDCB0354C}" presName="comp" presStyleCnt="0"/>
      <dgm:spPr/>
    </dgm:pt>
    <dgm:pt modelId="{3ACB9BD4-6034-4C5D-A3A2-CBD22B9126A2}" type="pres">
      <dgm:prSet presAssocID="{111E8509-D63E-4A05-917A-FC2DDCB0354C}" presName="box" presStyleLbl="node1" presStyleIdx="2" presStyleCnt="3"/>
      <dgm:spPr/>
    </dgm:pt>
    <dgm:pt modelId="{84AD2B50-1604-4E8E-B93D-A6CF380AF031}" type="pres">
      <dgm:prSet presAssocID="{111E8509-D63E-4A05-917A-FC2DDCB0354C}" presName="img" presStyleLbl="fgImgPlace1" presStyleIdx="2" presStyleCnt="3" custScaleX="78283" custScaleY="73834" custLinFactNeighborX="31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a:noFill/>
        </a:ln>
      </dgm:spPr>
      <dgm:extLst>
        <a:ext uri="{E40237B7-FDA0-4F09-8148-C483321AD2D9}">
          <dgm14:cNvPr xmlns:dgm14="http://schemas.microsoft.com/office/drawing/2010/diagram" id="0" name="" descr="Mom with stroller with solid fill"/>
        </a:ext>
      </dgm:extLst>
    </dgm:pt>
    <dgm:pt modelId="{920C2C6D-977D-4F7C-8708-D1B51C391765}" type="pres">
      <dgm:prSet presAssocID="{111E8509-D63E-4A05-917A-FC2DDCB0354C}" presName="text" presStyleLbl="node1" presStyleIdx="2" presStyleCnt="3">
        <dgm:presLayoutVars>
          <dgm:bulletEnabled val="1"/>
        </dgm:presLayoutVars>
      </dgm:prSet>
      <dgm:spPr/>
    </dgm:pt>
  </dgm:ptLst>
  <dgm:cxnLst>
    <dgm:cxn modelId="{F4BF5207-94B6-4B97-9F8A-2FD5EEBD2003}" type="presOf" srcId="{111E8509-D63E-4A05-917A-FC2DDCB0354C}" destId="{920C2C6D-977D-4F7C-8708-D1B51C391765}" srcOrd="1" destOrd="0" presId="urn:microsoft.com/office/officeart/2005/8/layout/vList4"/>
    <dgm:cxn modelId="{66A19D09-EB2E-49D9-8DA4-F158699D904D}" type="presOf" srcId="{77EDFA53-B19B-4892-ACDE-FCA8C71496D5}" destId="{D3AC1CE5-2C49-47AD-9F0D-8D7145BE9E4E}" srcOrd="0" destOrd="0" presId="urn:microsoft.com/office/officeart/2005/8/layout/vList4"/>
    <dgm:cxn modelId="{7A12C815-6C8F-40D1-BE6C-F992060685B6}" type="presOf" srcId="{1719E316-83AE-4D2B-93D4-11105F6660A9}" destId="{920C2C6D-977D-4F7C-8708-D1B51C391765}" srcOrd="1" destOrd="1" presId="urn:microsoft.com/office/officeart/2005/8/layout/vList4"/>
    <dgm:cxn modelId="{0C71DA39-491E-466C-878A-652808020FFB}" type="presOf" srcId="{2506741D-B689-4E84-8014-BB37D76E43DC}" destId="{B98B41E5-F189-474E-B753-4D8E5BA37D57}" srcOrd="0" destOrd="0" presId="urn:microsoft.com/office/officeart/2005/8/layout/vList4"/>
    <dgm:cxn modelId="{81878C73-B350-4062-B35E-00E383D66834}" type="presOf" srcId="{8974E575-2803-4DC1-BED1-A798F74513BA}" destId="{497EE6D5-D4EE-4F0F-86B4-6B210153AAE1}" srcOrd="1" destOrd="1" presId="urn:microsoft.com/office/officeart/2005/8/layout/vList4"/>
    <dgm:cxn modelId="{03BDE77E-E783-4E17-913C-840033D3523E}" srcId="{4B72D94A-7C7B-4936-B8BE-DAE56F4AC853}" destId="{E111E5B6-CBC1-43A6-9B99-D139AAF40A2B}" srcOrd="0" destOrd="0" parTransId="{CB340AF0-72ED-4560-AC1B-68B4D3986ABE}" sibTransId="{3D782F16-4257-4A48-A4E0-5EB9DDFB8752}"/>
    <dgm:cxn modelId="{17B67885-1083-4FF3-B409-7B8F9510FCBB}" srcId="{77EDFA53-B19B-4892-ACDE-FCA8C71496D5}" destId="{8974E575-2803-4DC1-BED1-A798F74513BA}" srcOrd="0" destOrd="0" parTransId="{B5110989-F611-4AD7-A474-2D6C91C4AEB0}" sibTransId="{CF764D7F-517D-4A44-92D5-34F8992CA482}"/>
    <dgm:cxn modelId="{7E833393-0A72-424C-A195-021F230F484F}" type="presOf" srcId="{77EDFA53-B19B-4892-ACDE-FCA8C71496D5}" destId="{497EE6D5-D4EE-4F0F-86B4-6B210153AAE1}" srcOrd="1" destOrd="0" presId="urn:microsoft.com/office/officeart/2005/8/layout/vList4"/>
    <dgm:cxn modelId="{9A1BE9A2-BC03-439D-949A-E1AB780C152C}" srcId="{2506741D-B689-4E84-8014-BB37D76E43DC}" destId="{77EDFA53-B19B-4892-ACDE-FCA8C71496D5}" srcOrd="1" destOrd="0" parTransId="{6E4ABFC4-E806-44DA-9A59-2DBFD8452581}" sibTransId="{3B6AC265-075A-43C2-8314-42722A30D75A}"/>
    <dgm:cxn modelId="{B363B1A6-7196-4F0B-A7AD-1324A571208E}" type="presOf" srcId="{1719E316-83AE-4D2B-93D4-11105F6660A9}" destId="{3ACB9BD4-6034-4C5D-A3A2-CBD22B9126A2}" srcOrd="0" destOrd="1" presId="urn:microsoft.com/office/officeart/2005/8/layout/vList4"/>
    <dgm:cxn modelId="{07AE4DAE-1762-494E-9CDC-581682B683C3}" type="presOf" srcId="{E111E5B6-CBC1-43A6-9B99-D139AAF40A2B}" destId="{F2C61E5D-148A-4619-9895-7C8CAE20661B}" srcOrd="0" destOrd="1" presId="urn:microsoft.com/office/officeart/2005/8/layout/vList4"/>
    <dgm:cxn modelId="{ABBB71B2-ED19-4D47-93E4-DC01FB1EA4F2}" type="presOf" srcId="{4B72D94A-7C7B-4936-B8BE-DAE56F4AC853}" destId="{AABF996E-41E0-48B0-B473-1CB1BD95D360}" srcOrd="1" destOrd="0" presId="urn:microsoft.com/office/officeart/2005/8/layout/vList4"/>
    <dgm:cxn modelId="{0813A9B2-8DFE-42A7-A115-25D54152D86E}" type="presOf" srcId="{8974E575-2803-4DC1-BED1-A798F74513BA}" destId="{D3AC1CE5-2C49-47AD-9F0D-8D7145BE9E4E}" srcOrd="0" destOrd="1" presId="urn:microsoft.com/office/officeart/2005/8/layout/vList4"/>
    <dgm:cxn modelId="{F9D25CB7-BD8D-4B5E-94C9-1570B5DA88E6}" srcId="{111E8509-D63E-4A05-917A-FC2DDCB0354C}" destId="{1719E316-83AE-4D2B-93D4-11105F6660A9}" srcOrd="0" destOrd="0" parTransId="{67429623-4D51-4CA1-AEC9-7D7FDC4E67CA}" sibTransId="{B69313F5-7923-4C18-86E9-37E8471148E7}"/>
    <dgm:cxn modelId="{AC9CBBBF-690C-4BCE-9153-A52AFF9E8542}" srcId="{2506741D-B689-4E84-8014-BB37D76E43DC}" destId="{4B72D94A-7C7B-4936-B8BE-DAE56F4AC853}" srcOrd="0" destOrd="0" parTransId="{0C6FF149-A906-41E5-8FEE-B26ACC5664E6}" sibTransId="{A474FD3F-85B9-406B-97D3-D7E0FEEC575B}"/>
    <dgm:cxn modelId="{26DAFCC7-E12B-4075-9E41-03EC4F5BDCD1}" srcId="{2506741D-B689-4E84-8014-BB37D76E43DC}" destId="{111E8509-D63E-4A05-917A-FC2DDCB0354C}" srcOrd="2" destOrd="0" parTransId="{A6A9EC21-715A-480F-9C03-0250D0A6951C}" sibTransId="{3E3F5B29-390E-4F93-8D8D-89D1EFA5C8E8}"/>
    <dgm:cxn modelId="{63157FE8-A875-474F-9DB2-709BFDC2859D}" type="presOf" srcId="{E111E5B6-CBC1-43A6-9B99-D139AAF40A2B}" destId="{AABF996E-41E0-48B0-B473-1CB1BD95D360}" srcOrd="1" destOrd="1" presId="urn:microsoft.com/office/officeart/2005/8/layout/vList4"/>
    <dgm:cxn modelId="{C1BDA1F7-064A-435E-B4FA-9336BF45FD79}" type="presOf" srcId="{4B72D94A-7C7B-4936-B8BE-DAE56F4AC853}" destId="{F2C61E5D-148A-4619-9895-7C8CAE20661B}" srcOrd="0" destOrd="0" presId="urn:microsoft.com/office/officeart/2005/8/layout/vList4"/>
    <dgm:cxn modelId="{464ED4FC-054C-4A03-BC51-875E63DBDDE5}" type="presOf" srcId="{111E8509-D63E-4A05-917A-FC2DDCB0354C}" destId="{3ACB9BD4-6034-4C5D-A3A2-CBD22B9126A2}" srcOrd="0" destOrd="0" presId="urn:microsoft.com/office/officeart/2005/8/layout/vList4"/>
    <dgm:cxn modelId="{D00E9D8C-BB61-481A-AA6A-4044E92CA621}" type="presParOf" srcId="{B98B41E5-F189-474E-B753-4D8E5BA37D57}" destId="{2916DB6A-BA52-4E76-8887-69542EDA4C70}" srcOrd="0" destOrd="0" presId="urn:microsoft.com/office/officeart/2005/8/layout/vList4"/>
    <dgm:cxn modelId="{81288939-5F9D-46F5-BD40-D0A6CA9C94CA}" type="presParOf" srcId="{2916DB6A-BA52-4E76-8887-69542EDA4C70}" destId="{F2C61E5D-148A-4619-9895-7C8CAE20661B}" srcOrd="0" destOrd="0" presId="urn:microsoft.com/office/officeart/2005/8/layout/vList4"/>
    <dgm:cxn modelId="{AA916ECA-D283-4CBB-A224-A3C6402192A1}" type="presParOf" srcId="{2916DB6A-BA52-4E76-8887-69542EDA4C70}" destId="{B7D2F2F9-FDA1-4A2F-AC81-BD37A61A5559}" srcOrd="1" destOrd="0" presId="urn:microsoft.com/office/officeart/2005/8/layout/vList4"/>
    <dgm:cxn modelId="{8514A593-852C-4002-ADA1-727084F0CC05}" type="presParOf" srcId="{2916DB6A-BA52-4E76-8887-69542EDA4C70}" destId="{AABF996E-41E0-48B0-B473-1CB1BD95D360}" srcOrd="2" destOrd="0" presId="urn:microsoft.com/office/officeart/2005/8/layout/vList4"/>
    <dgm:cxn modelId="{18F5846C-44FD-4DA5-B41A-B819F6FB8CC4}" type="presParOf" srcId="{B98B41E5-F189-474E-B753-4D8E5BA37D57}" destId="{783AACDD-000A-49DE-9376-F56DA80F7FA1}" srcOrd="1" destOrd="0" presId="urn:microsoft.com/office/officeart/2005/8/layout/vList4"/>
    <dgm:cxn modelId="{841A4F7C-EFCC-4DB7-806A-6B82BC92B5AF}" type="presParOf" srcId="{B98B41E5-F189-474E-B753-4D8E5BA37D57}" destId="{3F068134-DB46-4466-9087-737AB5AE3BEA}" srcOrd="2" destOrd="0" presId="urn:microsoft.com/office/officeart/2005/8/layout/vList4"/>
    <dgm:cxn modelId="{CFEB9BE4-B9FF-432F-A5FA-8BF18F4D1DFA}" type="presParOf" srcId="{3F068134-DB46-4466-9087-737AB5AE3BEA}" destId="{D3AC1CE5-2C49-47AD-9F0D-8D7145BE9E4E}" srcOrd="0" destOrd="0" presId="urn:microsoft.com/office/officeart/2005/8/layout/vList4"/>
    <dgm:cxn modelId="{0E329774-F7BA-48B4-9579-63B96C5C6F81}" type="presParOf" srcId="{3F068134-DB46-4466-9087-737AB5AE3BEA}" destId="{659628BB-C062-4CF0-8999-232780410A2B}" srcOrd="1" destOrd="0" presId="urn:microsoft.com/office/officeart/2005/8/layout/vList4"/>
    <dgm:cxn modelId="{BBFD9350-039C-44E1-BE2D-B07C133A0686}" type="presParOf" srcId="{3F068134-DB46-4466-9087-737AB5AE3BEA}" destId="{497EE6D5-D4EE-4F0F-86B4-6B210153AAE1}" srcOrd="2" destOrd="0" presId="urn:microsoft.com/office/officeart/2005/8/layout/vList4"/>
    <dgm:cxn modelId="{E5A0F505-6E64-48F8-876D-255E4C35E415}" type="presParOf" srcId="{B98B41E5-F189-474E-B753-4D8E5BA37D57}" destId="{CD1B519A-1CD0-4815-8147-8DE523D16690}" srcOrd="3" destOrd="0" presId="urn:microsoft.com/office/officeart/2005/8/layout/vList4"/>
    <dgm:cxn modelId="{8ED20CB2-367E-4137-8905-584E6036743F}" type="presParOf" srcId="{B98B41E5-F189-474E-B753-4D8E5BA37D57}" destId="{016E0CD1-A5D3-4369-B538-05F02425B79E}" srcOrd="4" destOrd="0" presId="urn:microsoft.com/office/officeart/2005/8/layout/vList4"/>
    <dgm:cxn modelId="{2933179B-862D-43FB-B5F5-D021E446866A}" type="presParOf" srcId="{016E0CD1-A5D3-4369-B538-05F02425B79E}" destId="{3ACB9BD4-6034-4C5D-A3A2-CBD22B9126A2}" srcOrd="0" destOrd="0" presId="urn:microsoft.com/office/officeart/2005/8/layout/vList4"/>
    <dgm:cxn modelId="{2396A9F7-B314-493D-A9DC-38C4F574714C}" type="presParOf" srcId="{016E0CD1-A5D3-4369-B538-05F02425B79E}" destId="{84AD2B50-1604-4E8E-B93D-A6CF380AF031}" srcOrd="1" destOrd="0" presId="urn:microsoft.com/office/officeart/2005/8/layout/vList4"/>
    <dgm:cxn modelId="{9CD72AF2-7BF5-4E7F-888A-C36D2880F071}" type="presParOf" srcId="{016E0CD1-A5D3-4369-B538-05F02425B79E}" destId="{920C2C6D-977D-4F7C-8708-D1B51C39176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414BE-85C2-493D-A76C-763EC2ACABFF}">
      <dsp:nvSpPr>
        <dsp:cNvPr id="0" name=""/>
        <dsp:cNvSpPr/>
      </dsp:nvSpPr>
      <dsp:spPr>
        <a:xfrm>
          <a:off x="3762909" y="674529"/>
          <a:ext cx="3786194" cy="3786194"/>
        </a:xfrm>
        <a:prstGeom prst="blockArc">
          <a:avLst>
            <a:gd name="adj1" fmla="val 8998809"/>
            <a:gd name="adj2" fmla="val 16196158"/>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8A66B10-3280-41AB-AACD-8387FDEF5C34}">
      <dsp:nvSpPr>
        <dsp:cNvPr id="0" name=""/>
        <dsp:cNvSpPr/>
      </dsp:nvSpPr>
      <dsp:spPr>
        <a:xfrm>
          <a:off x="3762906" y="674525"/>
          <a:ext cx="3786194" cy="3786194"/>
        </a:xfrm>
        <a:prstGeom prst="blockArc">
          <a:avLst>
            <a:gd name="adj1" fmla="val 1796181"/>
            <a:gd name="adj2" fmla="val 8998801"/>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AF238B4-81D5-4CBC-B0AF-415C593C2E69}">
      <dsp:nvSpPr>
        <dsp:cNvPr id="0" name=""/>
        <dsp:cNvSpPr/>
      </dsp:nvSpPr>
      <dsp:spPr>
        <a:xfrm>
          <a:off x="3762904" y="674529"/>
          <a:ext cx="3786194" cy="3786194"/>
        </a:xfrm>
        <a:prstGeom prst="blockArc">
          <a:avLst>
            <a:gd name="adj1" fmla="val 16196166"/>
            <a:gd name="adj2" fmla="val 1796173"/>
            <a:gd name="adj3" fmla="val 463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6692023-2DA7-4076-A87A-9FDEDD10EAD1}">
      <dsp:nvSpPr>
        <dsp:cNvPr id="0" name=""/>
        <dsp:cNvSpPr/>
      </dsp:nvSpPr>
      <dsp:spPr>
        <a:xfrm>
          <a:off x="4797304" y="1674700"/>
          <a:ext cx="1713270" cy="1677675"/>
        </a:xfrm>
        <a:prstGeom prst="ellipse">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Gill Sans Nova" panose="020B0602020104020203" pitchFamily="34" charset="0"/>
            </a:rPr>
            <a:t>Backbone: </a:t>
          </a:r>
        </a:p>
        <a:p>
          <a:pPr marL="0" lvl="0" indent="0" algn="ctr" defTabSz="711200">
            <a:lnSpc>
              <a:spcPct val="90000"/>
            </a:lnSpc>
            <a:spcBef>
              <a:spcPct val="0"/>
            </a:spcBef>
            <a:spcAft>
              <a:spcPct val="35000"/>
            </a:spcAft>
            <a:buNone/>
          </a:pPr>
          <a:r>
            <a:rPr lang="en-US" sz="1600" b="0" kern="1200" dirty="0">
              <a:latin typeface="Gill Sans Nova" panose="020B0602020104020203" pitchFamily="34" charset="0"/>
            </a:rPr>
            <a:t>SRDC</a:t>
          </a:r>
        </a:p>
      </dsp:txBody>
      <dsp:txXfrm>
        <a:off x="5048207" y="1920390"/>
        <a:ext cx="1211464" cy="1186295"/>
      </dsp:txXfrm>
    </dsp:sp>
    <dsp:sp modelId="{C11DEC4D-5058-4910-95CA-5617CC3DE28E}">
      <dsp:nvSpPr>
        <dsp:cNvPr id="0" name=""/>
        <dsp:cNvSpPr/>
      </dsp:nvSpPr>
      <dsp:spPr>
        <a:xfrm>
          <a:off x="4858057" y="-98093"/>
          <a:ext cx="1591762" cy="1633058"/>
        </a:xfrm>
        <a:prstGeom prst="ellipse">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Gill Sans Nova" panose="020B0602020104020203" pitchFamily="34" charset="0"/>
            </a:rPr>
            <a:t>Service Providers</a:t>
          </a:r>
        </a:p>
      </dsp:txBody>
      <dsp:txXfrm>
        <a:off x="5091165" y="141063"/>
        <a:ext cx="1125546" cy="1154746"/>
      </dsp:txXfrm>
    </dsp:sp>
    <dsp:sp modelId="{61BBB9B5-B0B6-49B2-ADA8-EBE862D13D07}">
      <dsp:nvSpPr>
        <dsp:cNvPr id="0" name=""/>
        <dsp:cNvSpPr/>
      </dsp:nvSpPr>
      <dsp:spPr>
        <a:xfrm>
          <a:off x="6498744" y="2746596"/>
          <a:ext cx="1519466" cy="1487683"/>
        </a:xfrm>
        <a:prstGeom prst="ellipse">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Gill Sans Nova" panose="020B0602020104020203" pitchFamily="34" charset="0"/>
            </a:rPr>
            <a:t>Employers</a:t>
          </a:r>
        </a:p>
      </dsp:txBody>
      <dsp:txXfrm>
        <a:off x="6721265" y="2964462"/>
        <a:ext cx="1074424" cy="1051951"/>
      </dsp:txXfrm>
    </dsp:sp>
    <dsp:sp modelId="{53FB0138-EC2B-45FF-9533-E8F19903BB17}">
      <dsp:nvSpPr>
        <dsp:cNvPr id="0" name=""/>
        <dsp:cNvSpPr/>
      </dsp:nvSpPr>
      <dsp:spPr>
        <a:xfrm>
          <a:off x="3225538" y="2725482"/>
          <a:ext cx="1658681" cy="1534588"/>
        </a:xfrm>
        <a:prstGeom prst="ellipse">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Gill Sans Nova" panose="020B0602020104020203" pitchFamily="34" charset="0"/>
            </a:rPr>
            <a:t>Community </a:t>
          </a:r>
          <a:r>
            <a:rPr lang="en-US" sz="1400" b="0" kern="1200" dirty="0">
              <a:latin typeface="Gill Sans Nova" panose="020B0602020104020203" pitchFamily="34" charset="0"/>
            </a:rPr>
            <a:t>Organizations</a:t>
          </a:r>
          <a:r>
            <a:rPr lang="en-US" sz="1600" b="0" kern="1200" dirty="0">
              <a:latin typeface="Gill Sans Nova" panose="020B0602020104020203" pitchFamily="34" charset="0"/>
            </a:rPr>
            <a:t> </a:t>
          </a:r>
        </a:p>
      </dsp:txBody>
      <dsp:txXfrm>
        <a:off x="3468446" y="2950217"/>
        <a:ext cx="1172865" cy="1085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FDCE-52DB-41E9-9D38-F8A80781BD74}">
      <dsp:nvSpPr>
        <dsp:cNvPr id="0" name=""/>
        <dsp:cNvSpPr/>
      </dsp:nvSpPr>
      <dsp:spPr>
        <a:xfrm>
          <a:off x="2993231" y="2593181"/>
          <a:ext cx="3169443" cy="3169443"/>
        </a:xfrm>
        <a:prstGeom prst="gear9">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Social Service Providers</a:t>
          </a:r>
        </a:p>
      </dsp:txBody>
      <dsp:txXfrm>
        <a:off x="3630430" y="3335608"/>
        <a:ext cx="1895045" cy="1629159"/>
      </dsp:txXfrm>
    </dsp:sp>
    <dsp:sp modelId="{24913145-7E44-40D5-918E-E196B08E8BE1}">
      <dsp:nvSpPr>
        <dsp:cNvPr id="0" name=""/>
        <dsp:cNvSpPr/>
      </dsp:nvSpPr>
      <dsp:spPr>
        <a:xfrm>
          <a:off x="1149191" y="1844040"/>
          <a:ext cx="2305050" cy="2305050"/>
        </a:xfrm>
        <a:prstGeom prst="gear6">
          <a:avLst/>
        </a:prstGeom>
        <a:solidFill>
          <a:schemeClr val="accent5">
            <a:hueOff val="187884"/>
            <a:satOff val="18001"/>
            <a:lumOff val="441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Community Members</a:t>
          </a:r>
        </a:p>
      </dsp:txBody>
      <dsp:txXfrm>
        <a:off x="1729494" y="2427851"/>
        <a:ext cx="1144444" cy="1137428"/>
      </dsp:txXfrm>
    </dsp:sp>
    <dsp:sp modelId="{CDACB7F8-AED4-454C-AB34-BBD9D3A2BEB3}">
      <dsp:nvSpPr>
        <dsp:cNvPr id="0" name=""/>
        <dsp:cNvSpPr/>
      </dsp:nvSpPr>
      <dsp:spPr>
        <a:xfrm rot="20700000">
          <a:off x="2440254" y="253790"/>
          <a:ext cx="2258478" cy="2258478"/>
        </a:xfrm>
        <a:prstGeom prst="gear6">
          <a:avLst/>
        </a:prstGeom>
        <a:solidFill>
          <a:schemeClr val="accent5">
            <a:hueOff val="375767"/>
            <a:satOff val="36001"/>
            <a:lumOff val="882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Employers</a:t>
          </a:r>
        </a:p>
      </dsp:txBody>
      <dsp:txXfrm rot="-20700000">
        <a:off x="2935605" y="749141"/>
        <a:ext cx="1267777" cy="1267777"/>
      </dsp:txXfrm>
    </dsp:sp>
    <dsp:sp modelId="{F07131AC-1A48-43E9-9C01-249E8F552897}">
      <dsp:nvSpPr>
        <dsp:cNvPr id="0" name=""/>
        <dsp:cNvSpPr/>
      </dsp:nvSpPr>
      <dsp:spPr>
        <a:xfrm>
          <a:off x="2767110" y="2104848"/>
          <a:ext cx="4056888" cy="4056888"/>
        </a:xfrm>
        <a:prstGeom prst="circularArrow">
          <a:avLst>
            <a:gd name="adj1" fmla="val 4687"/>
            <a:gd name="adj2" fmla="val 299029"/>
            <a:gd name="adj3" fmla="val 2544179"/>
            <a:gd name="adj4" fmla="val 15802197"/>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5AE368-F7C2-4CF9-AAB6-F287EAFC6F03}">
      <dsp:nvSpPr>
        <dsp:cNvPr id="0" name=""/>
        <dsp:cNvSpPr/>
      </dsp:nvSpPr>
      <dsp:spPr>
        <a:xfrm>
          <a:off x="740971" y="1327289"/>
          <a:ext cx="2947582" cy="2947582"/>
        </a:xfrm>
        <a:prstGeom prst="leftCircularArrow">
          <a:avLst>
            <a:gd name="adj1" fmla="val 6452"/>
            <a:gd name="adj2" fmla="val 429999"/>
            <a:gd name="adj3" fmla="val 10489124"/>
            <a:gd name="adj4" fmla="val 14837806"/>
            <a:gd name="adj5" fmla="val 7527"/>
          </a:avLst>
        </a:prstGeom>
        <a:solidFill>
          <a:schemeClr val="accent5">
            <a:hueOff val="187884"/>
            <a:satOff val="18001"/>
            <a:lumOff val="44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ABA8CD-6A56-449B-B99C-35ECD8C5571E}">
      <dsp:nvSpPr>
        <dsp:cNvPr id="0" name=""/>
        <dsp:cNvSpPr/>
      </dsp:nvSpPr>
      <dsp:spPr>
        <a:xfrm>
          <a:off x="1917845" y="-247631"/>
          <a:ext cx="3178087" cy="3178087"/>
        </a:xfrm>
        <a:prstGeom prst="circularArrow">
          <a:avLst>
            <a:gd name="adj1" fmla="val 5984"/>
            <a:gd name="adj2" fmla="val 394124"/>
            <a:gd name="adj3" fmla="val 13313824"/>
            <a:gd name="adj4" fmla="val 10508221"/>
            <a:gd name="adj5" fmla="val 6981"/>
          </a:avLst>
        </a:prstGeom>
        <a:solidFill>
          <a:schemeClr val="accent5">
            <a:hueOff val="375767"/>
            <a:satOff val="36001"/>
            <a:lumOff val="882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3F480-0639-423A-92E3-855B66363A2C}">
      <dsp:nvSpPr>
        <dsp:cNvPr id="0" name=""/>
        <dsp:cNvSpPr/>
      </dsp:nvSpPr>
      <dsp:spPr>
        <a:xfrm>
          <a:off x="0" y="0"/>
          <a:ext cx="4407569" cy="301190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t>The biggest barriers: </a:t>
          </a:r>
        </a:p>
      </dsp:txBody>
      <dsp:txXfrm>
        <a:off x="0" y="0"/>
        <a:ext cx="4407569" cy="1626428"/>
      </dsp:txXfrm>
    </dsp:sp>
    <dsp:sp modelId="{61DDE4F3-8AC0-4754-81BA-9D8EC25C753F}">
      <dsp:nvSpPr>
        <dsp:cNvPr id="0" name=""/>
        <dsp:cNvSpPr/>
      </dsp:nvSpPr>
      <dsp:spPr>
        <a:xfrm>
          <a:off x="2152" y="1566190"/>
          <a:ext cx="1467754" cy="1385475"/>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Available jobs do not match skillset</a:t>
          </a:r>
        </a:p>
      </dsp:txBody>
      <dsp:txXfrm>
        <a:off x="2152" y="1566190"/>
        <a:ext cx="1467754" cy="1385475"/>
      </dsp:txXfrm>
    </dsp:sp>
    <dsp:sp modelId="{6E4CF56E-D03F-485D-8CBB-5A4AEACDA9EF}">
      <dsp:nvSpPr>
        <dsp:cNvPr id="0" name=""/>
        <dsp:cNvSpPr/>
      </dsp:nvSpPr>
      <dsp:spPr>
        <a:xfrm>
          <a:off x="1469907" y="1566190"/>
          <a:ext cx="1467754" cy="1385475"/>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Insufficient Pay</a:t>
          </a:r>
        </a:p>
      </dsp:txBody>
      <dsp:txXfrm>
        <a:off x="1469907" y="1566190"/>
        <a:ext cx="1467754" cy="1385475"/>
      </dsp:txXfrm>
    </dsp:sp>
    <dsp:sp modelId="{7639CA6E-2316-431C-B9A6-07BAC889F9E6}">
      <dsp:nvSpPr>
        <dsp:cNvPr id="0" name=""/>
        <dsp:cNvSpPr/>
      </dsp:nvSpPr>
      <dsp:spPr>
        <a:xfrm>
          <a:off x="2937661" y="1566190"/>
          <a:ext cx="1467754" cy="1385475"/>
        </a:xfrm>
        <a:prstGeom prst="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Cannot find desired schedule </a:t>
          </a:r>
        </a:p>
      </dsp:txBody>
      <dsp:txXfrm>
        <a:off x="2937661" y="1566190"/>
        <a:ext cx="1467754" cy="13854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796E-6C86-45AF-8097-B9037AE085DC}">
      <dsp:nvSpPr>
        <dsp:cNvPr id="0" name=""/>
        <dsp:cNvSpPr/>
      </dsp:nvSpPr>
      <dsp:spPr>
        <a:xfrm>
          <a:off x="523654" y="549080"/>
          <a:ext cx="4520755" cy="4520755"/>
        </a:xfrm>
        <a:prstGeom prst="pie">
          <a:avLst>
            <a:gd name="adj1" fmla="val 16200000"/>
            <a:gd name="adj2" fmla="val 180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Nova" panose="020B0602020104020203" pitchFamily="34" charset="0"/>
            </a:rPr>
            <a:t>Strengthening Communication &amp; Information Sharing</a:t>
          </a:r>
        </a:p>
      </dsp:txBody>
      <dsp:txXfrm>
        <a:off x="2906200" y="1507050"/>
        <a:ext cx="1614555" cy="1345463"/>
      </dsp:txXfrm>
    </dsp:sp>
    <dsp:sp modelId="{BCA9AFBE-F054-48BF-8A23-3CC8EB2D2489}">
      <dsp:nvSpPr>
        <dsp:cNvPr id="0" name=""/>
        <dsp:cNvSpPr/>
      </dsp:nvSpPr>
      <dsp:spPr>
        <a:xfrm>
          <a:off x="430548" y="710536"/>
          <a:ext cx="4520755" cy="4520755"/>
        </a:xfrm>
        <a:prstGeom prst="pie">
          <a:avLst>
            <a:gd name="adj1" fmla="val 1800000"/>
            <a:gd name="adj2" fmla="val 9000000"/>
          </a:avLst>
        </a:prstGeom>
        <a:gradFill rotWithShape="0">
          <a:gsLst>
            <a:gs pos="0">
              <a:schemeClr val="accent4">
                <a:hueOff val="822717"/>
                <a:satOff val="3566"/>
                <a:lumOff val="2353"/>
                <a:alphaOff val="0"/>
                <a:tint val="98000"/>
                <a:lumMod val="114000"/>
              </a:schemeClr>
            </a:gs>
            <a:gs pos="100000">
              <a:schemeClr val="accent4">
                <a:hueOff val="822717"/>
                <a:satOff val="3566"/>
                <a:lumOff val="23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Nova" panose="020B0602020104020203" pitchFamily="34" charset="0"/>
            </a:rPr>
            <a:t>Supporting ECE Workforce </a:t>
          </a:r>
        </a:p>
      </dsp:txBody>
      <dsp:txXfrm>
        <a:off x="1506918" y="3643645"/>
        <a:ext cx="2421833" cy="1184007"/>
      </dsp:txXfrm>
    </dsp:sp>
    <dsp:sp modelId="{35B076B4-9E78-4ACD-953E-BB402DFF835B}">
      <dsp:nvSpPr>
        <dsp:cNvPr id="0" name=""/>
        <dsp:cNvSpPr/>
      </dsp:nvSpPr>
      <dsp:spPr>
        <a:xfrm>
          <a:off x="337442" y="549080"/>
          <a:ext cx="4520755" cy="4520755"/>
        </a:xfrm>
        <a:prstGeom prst="pie">
          <a:avLst>
            <a:gd name="adj1" fmla="val 9000000"/>
            <a:gd name="adj2" fmla="val 16200000"/>
          </a:avLst>
        </a:prstGeom>
        <a:gradFill rotWithShape="0">
          <a:gsLst>
            <a:gs pos="0">
              <a:schemeClr val="accent4">
                <a:hueOff val="1645434"/>
                <a:satOff val="7132"/>
                <a:lumOff val="4706"/>
                <a:alphaOff val="0"/>
                <a:tint val="98000"/>
                <a:lumMod val="114000"/>
              </a:schemeClr>
            </a:gs>
            <a:gs pos="100000">
              <a:schemeClr val="accent4">
                <a:hueOff val="1645434"/>
                <a:satOff val="7132"/>
                <a:lumOff val="470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ill Sans Nova" panose="020B0602020104020203" pitchFamily="34" charset="0"/>
            </a:rPr>
            <a:t>Collating Resources for Childcare Providers</a:t>
          </a:r>
        </a:p>
      </dsp:txBody>
      <dsp:txXfrm>
        <a:off x="861096" y="1507050"/>
        <a:ext cx="1614555" cy="1345463"/>
      </dsp:txXfrm>
    </dsp:sp>
    <dsp:sp modelId="{7E68AE6D-D9F8-4062-911F-B99D84876578}">
      <dsp:nvSpPr>
        <dsp:cNvPr id="0" name=""/>
        <dsp:cNvSpPr/>
      </dsp:nvSpPr>
      <dsp:spPr>
        <a:xfrm>
          <a:off x="244171" y="269224"/>
          <a:ext cx="5080468" cy="5080468"/>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45EFB68F-D4C7-45D2-9746-7CCAAC359C36}">
      <dsp:nvSpPr>
        <dsp:cNvPr id="0" name=""/>
        <dsp:cNvSpPr/>
      </dsp:nvSpPr>
      <dsp:spPr>
        <a:xfrm>
          <a:off x="150691" y="430394"/>
          <a:ext cx="5080468" cy="5080468"/>
        </a:xfrm>
        <a:prstGeom prst="circularArrow">
          <a:avLst>
            <a:gd name="adj1" fmla="val 5085"/>
            <a:gd name="adj2" fmla="val 327528"/>
            <a:gd name="adj3" fmla="val 8671970"/>
            <a:gd name="adj4" fmla="val 1800502"/>
            <a:gd name="adj5" fmla="val 5932"/>
          </a:avLst>
        </a:prstGeom>
        <a:gradFill rotWithShape="0">
          <a:gsLst>
            <a:gs pos="0">
              <a:schemeClr val="accent4">
                <a:hueOff val="822717"/>
                <a:satOff val="3566"/>
                <a:lumOff val="2353"/>
                <a:alphaOff val="0"/>
                <a:tint val="98000"/>
                <a:lumMod val="114000"/>
              </a:schemeClr>
            </a:gs>
            <a:gs pos="100000">
              <a:schemeClr val="accent4">
                <a:hueOff val="822717"/>
                <a:satOff val="3566"/>
                <a:lumOff val="235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5FEA4A6-E05F-41A4-8C2D-5DA118EB31E9}">
      <dsp:nvSpPr>
        <dsp:cNvPr id="0" name=""/>
        <dsp:cNvSpPr/>
      </dsp:nvSpPr>
      <dsp:spPr>
        <a:xfrm>
          <a:off x="57212" y="269224"/>
          <a:ext cx="5080468" cy="5080468"/>
        </a:xfrm>
        <a:prstGeom prst="circularArrow">
          <a:avLst>
            <a:gd name="adj1" fmla="val 5085"/>
            <a:gd name="adj2" fmla="val 327528"/>
            <a:gd name="adj3" fmla="val 15873039"/>
            <a:gd name="adj4" fmla="val 9000000"/>
            <a:gd name="adj5" fmla="val 5932"/>
          </a:avLst>
        </a:prstGeom>
        <a:gradFill rotWithShape="0">
          <a:gsLst>
            <a:gs pos="0">
              <a:schemeClr val="accent4">
                <a:hueOff val="1645434"/>
                <a:satOff val="7132"/>
                <a:lumOff val="4706"/>
                <a:alphaOff val="0"/>
                <a:tint val="98000"/>
                <a:lumMod val="114000"/>
              </a:schemeClr>
            </a:gs>
            <a:gs pos="100000">
              <a:schemeClr val="accent4">
                <a:hueOff val="1645434"/>
                <a:satOff val="7132"/>
                <a:lumOff val="470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ABCAC-2B92-4466-9301-F323B6C23612}">
      <dsp:nvSpPr>
        <dsp:cNvPr id="0" name=""/>
        <dsp:cNvSpPr/>
      </dsp:nvSpPr>
      <dsp:spPr>
        <a:xfrm>
          <a:off x="10468" y="0"/>
          <a:ext cx="1038484" cy="940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01670B-9E11-4038-BC66-8EF598FF3418}">
      <dsp:nvSpPr>
        <dsp:cNvPr id="0" name=""/>
        <dsp:cNvSpPr/>
      </dsp:nvSpPr>
      <dsp:spPr>
        <a:xfrm>
          <a:off x="10468" y="1091650"/>
          <a:ext cx="2967099" cy="40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kern="1200" dirty="0"/>
            <a:t>Goal:</a:t>
          </a:r>
        </a:p>
      </dsp:txBody>
      <dsp:txXfrm>
        <a:off x="10468" y="1091650"/>
        <a:ext cx="2967099" cy="403184"/>
      </dsp:txXfrm>
    </dsp:sp>
    <dsp:sp modelId="{6FC4F0C8-D459-45F1-9F22-AE7C50C7C179}">
      <dsp:nvSpPr>
        <dsp:cNvPr id="0" name=""/>
        <dsp:cNvSpPr/>
      </dsp:nvSpPr>
      <dsp:spPr>
        <a:xfrm>
          <a:off x="10468" y="1565014"/>
          <a:ext cx="2967099" cy="2308485"/>
        </a:xfrm>
        <a:prstGeom prst="rect">
          <a:avLst/>
        </a:prstGeom>
        <a:noFill/>
        <a:ln>
          <a:noFill/>
        </a:ln>
        <a:effectLst/>
      </dsp:spPr>
      <dsp:style>
        <a:lnRef idx="0">
          <a:scrgbClr r="0" g="0" b="0"/>
        </a:lnRef>
        <a:fillRef idx="0">
          <a:scrgbClr r="0" g="0" b="0"/>
        </a:fillRef>
        <a:effectRef idx="0">
          <a:scrgbClr r="0" g="0" b="0"/>
        </a:effectRef>
        <a:fontRef idx="minor"/>
      </dsp:style>
    </dsp:sp>
    <dsp:sp modelId="{BD01C2AB-C6CE-47B9-AC72-C92644997794}">
      <dsp:nvSpPr>
        <dsp:cNvPr id="0" name=""/>
        <dsp:cNvSpPr/>
      </dsp:nvSpPr>
      <dsp:spPr>
        <a:xfrm>
          <a:off x="3496810" y="33237"/>
          <a:ext cx="1038484" cy="9407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E8409-5205-4E74-9E30-B6D3FC9A2C38}">
      <dsp:nvSpPr>
        <dsp:cNvPr id="0" name=""/>
        <dsp:cNvSpPr/>
      </dsp:nvSpPr>
      <dsp:spPr>
        <a:xfrm>
          <a:off x="3496810" y="1091650"/>
          <a:ext cx="2967099" cy="40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kern="1200"/>
            <a:t>How does it work?</a:t>
          </a:r>
        </a:p>
      </dsp:txBody>
      <dsp:txXfrm>
        <a:off x="3496810" y="1091650"/>
        <a:ext cx="2967099" cy="403184"/>
      </dsp:txXfrm>
    </dsp:sp>
    <dsp:sp modelId="{8D390AFF-02D9-48E7-A85A-E447ED35933E}">
      <dsp:nvSpPr>
        <dsp:cNvPr id="0" name=""/>
        <dsp:cNvSpPr/>
      </dsp:nvSpPr>
      <dsp:spPr>
        <a:xfrm>
          <a:off x="3496810" y="1565014"/>
          <a:ext cx="2967099" cy="23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Complete a short survey every 2 months</a:t>
          </a:r>
        </a:p>
        <a:p>
          <a:pPr marL="0" lvl="0" indent="0" algn="l" defTabSz="755650">
            <a:lnSpc>
              <a:spcPct val="100000"/>
            </a:lnSpc>
            <a:spcBef>
              <a:spcPct val="0"/>
            </a:spcBef>
            <a:spcAft>
              <a:spcPct val="35000"/>
            </a:spcAft>
            <a:buNone/>
          </a:pPr>
          <a:endParaRPr lang="en-US" sz="1700" kern="1200" dirty="0"/>
        </a:p>
        <a:p>
          <a:pPr marL="0" lvl="0" indent="0" algn="l" defTabSz="755650">
            <a:lnSpc>
              <a:spcPct val="100000"/>
            </a:lnSpc>
            <a:spcBef>
              <a:spcPct val="0"/>
            </a:spcBef>
            <a:spcAft>
              <a:spcPct val="35000"/>
            </a:spcAft>
            <a:buNone/>
          </a:pPr>
          <a:r>
            <a:rPr lang="en-US" sz="1700" kern="1200" dirty="0"/>
            <a:t>Data gathered will be shared with employers</a:t>
          </a:r>
        </a:p>
        <a:p>
          <a:pPr marL="0" lvl="0" indent="0" algn="l" defTabSz="755650">
            <a:lnSpc>
              <a:spcPct val="100000"/>
            </a:lnSpc>
            <a:spcBef>
              <a:spcPct val="0"/>
            </a:spcBef>
            <a:spcAft>
              <a:spcPct val="35000"/>
            </a:spcAft>
            <a:buNone/>
          </a:pPr>
          <a:endParaRPr lang="en-US" sz="1700" kern="1200" dirty="0"/>
        </a:p>
        <a:p>
          <a:pPr marL="0" lvl="0" indent="0" algn="l" defTabSz="755650">
            <a:lnSpc>
              <a:spcPct val="100000"/>
            </a:lnSpc>
            <a:spcBef>
              <a:spcPct val="0"/>
            </a:spcBef>
            <a:spcAft>
              <a:spcPct val="35000"/>
            </a:spcAft>
            <a:buNone/>
          </a:pPr>
          <a:r>
            <a:rPr lang="en-US" sz="1700" kern="1200" dirty="0"/>
            <a:t>Residents receive $40 per survey completed.</a:t>
          </a:r>
        </a:p>
      </dsp:txBody>
      <dsp:txXfrm>
        <a:off x="3496810" y="1565014"/>
        <a:ext cx="2967099" cy="2308485"/>
      </dsp:txXfrm>
    </dsp:sp>
    <dsp:sp modelId="{A5BD1025-B57B-4E7A-ABE1-90F797D44F21}">
      <dsp:nvSpPr>
        <dsp:cNvPr id="0" name=""/>
        <dsp:cNvSpPr/>
      </dsp:nvSpPr>
      <dsp:spPr>
        <a:xfrm>
          <a:off x="6983152" y="0"/>
          <a:ext cx="1038484" cy="9407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73699-BC1E-472F-89ED-A79126367E22}">
      <dsp:nvSpPr>
        <dsp:cNvPr id="0" name=""/>
        <dsp:cNvSpPr/>
      </dsp:nvSpPr>
      <dsp:spPr>
        <a:xfrm>
          <a:off x="6983152" y="1091650"/>
          <a:ext cx="2967099" cy="403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defRPr b="1"/>
          </a:pPr>
          <a:r>
            <a:rPr lang="en-US" sz="2200" kern="1200"/>
            <a:t>Who can participate?</a:t>
          </a:r>
        </a:p>
      </dsp:txBody>
      <dsp:txXfrm>
        <a:off x="6983152" y="1091650"/>
        <a:ext cx="2967099" cy="403184"/>
      </dsp:txXfrm>
    </dsp:sp>
    <dsp:sp modelId="{2BFC6B77-1577-4623-9CD7-507FC9A26992}">
      <dsp:nvSpPr>
        <dsp:cNvPr id="0" name=""/>
        <dsp:cNvSpPr/>
      </dsp:nvSpPr>
      <dsp:spPr>
        <a:xfrm>
          <a:off x="6983152" y="1565014"/>
          <a:ext cx="2967099" cy="23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All Employers – businesses of all sizes and industries</a:t>
          </a:r>
        </a:p>
        <a:p>
          <a:pPr marL="0" lvl="0" indent="0" algn="l" defTabSz="755650">
            <a:lnSpc>
              <a:spcPct val="100000"/>
            </a:lnSpc>
            <a:spcBef>
              <a:spcPct val="0"/>
            </a:spcBef>
            <a:spcAft>
              <a:spcPct val="35000"/>
            </a:spcAft>
            <a:buNone/>
          </a:pPr>
          <a:endParaRPr lang="en-US" sz="1700" kern="1200" dirty="0"/>
        </a:p>
        <a:p>
          <a:pPr marL="0" lvl="0" indent="0" algn="l" defTabSz="755650">
            <a:lnSpc>
              <a:spcPct val="100000"/>
            </a:lnSpc>
            <a:spcBef>
              <a:spcPct val="0"/>
            </a:spcBef>
            <a:spcAft>
              <a:spcPct val="35000"/>
            </a:spcAft>
            <a:buNone/>
          </a:pPr>
          <a:r>
            <a:rPr lang="en-US" sz="1700" kern="1200" dirty="0"/>
            <a:t>Anyone living in the Region – regardless of employment status!</a:t>
          </a:r>
        </a:p>
        <a:p>
          <a:pPr marL="0" lvl="0" indent="0" algn="l" defTabSz="755650">
            <a:spcBef>
              <a:spcPct val="0"/>
            </a:spcBef>
            <a:spcAft>
              <a:spcPct val="35000"/>
            </a:spcAft>
            <a:buNone/>
          </a:pPr>
          <a:endParaRPr lang="en-US" sz="1400" kern="1200" dirty="0"/>
        </a:p>
      </dsp:txBody>
      <dsp:txXfrm>
        <a:off x="6983152" y="1565014"/>
        <a:ext cx="2967099" cy="2308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541A1-192E-4F18-BA86-D296B26B3C23}">
      <dsp:nvSpPr>
        <dsp:cNvPr id="0" name=""/>
        <dsp:cNvSpPr/>
      </dsp:nvSpPr>
      <dsp:spPr>
        <a:xfrm>
          <a:off x="400050" y="0"/>
          <a:ext cx="5762625" cy="5762625"/>
        </a:xfrm>
        <a:prstGeom prst="ellipse">
          <a:avLst/>
        </a:prstGeom>
        <a:solidFill>
          <a:schemeClr val="tx2"/>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Extended Partner Network</a:t>
          </a:r>
        </a:p>
      </dsp:txBody>
      <dsp:txXfrm>
        <a:off x="2274343" y="288131"/>
        <a:ext cx="2014037" cy="864393"/>
      </dsp:txXfrm>
    </dsp:sp>
    <dsp:sp modelId="{3F6768A3-E9D6-4C2D-B539-9EB58366B429}">
      <dsp:nvSpPr>
        <dsp:cNvPr id="0" name=""/>
        <dsp:cNvSpPr/>
      </dsp:nvSpPr>
      <dsp:spPr>
        <a:xfrm>
          <a:off x="1150545" y="1404956"/>
          <a:ext cx="4321968" cy="4321968"/>
        </a:xfrm>
        <a:prstGeom prst="ellipse">
          <a:avLst/>
        </a:prstGeom>
        <a:solidFill>
          <a:schemeClr val="tx2">
            <a:lumMod val="7500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Core Team</a:t>
          </a:r>
        </a:p>
      </dsp:txBody>
      <dsp:txXfrm>
        <a:off x="2304511" y="1675079"/>
        <a:ext cx="2014037" cy="810369"/>
      </dsp:txXfrm>
    </dsp:sp>
    <dsp:sp modelId="{D656F066-F1CA-4D02-B42C-F907108F2AC1}">
      <dsp:nvSpPr>
        <dsp:cNvPr id="0" name=""/>
        <dsp:cNvSpPr/>
      </dsp:nvSpPr>
      <dsp:spPr>
        <a:xfrm>
          <a:off x="1840706" y="2881312"/>
          <a:ext cx="2881312" cy="2881312"/>
        </a:xfrm>
        <a:prstGeom prst="ellipse">
          <a:avLst/>
        </a:prstGeom>
        <a:solidFill>
          <a:schemeClr val="tx2">
            <a:lumMod val="5000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Backbone Org (SRDC)</a:t>
          </a:r>
        </a:p>
      </dsp:txBody>
      <dsp:txXfrm>
        <a:off x="2262664" y="3601640"/>
        <a:ext cx="2037395" cy="1440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61E5D-148A-4619-9895-7C8CAE20661B}">
      <dsp:nvSpPr>
        <dsp:cNvPr id="0" name=""/>
        <dsp:cNvSpPr/>
      </dsp:nvSpPr>
      <dsp:spPr>
        <a:xfrm>
          <a:off x="0" y="0"/>
          <a:ext cx="5628139" cy="1533827"/>
        </a:xfrm>
        <a:prstGeom prst="roundRect">
          <a:avLst>
            <a:gd name="adj" fmla="val 10000"/>
          </a:avLst>
        </a:prstGeom>
        <a:solidFill>
          <a:schemeClr val="accent6">
            <a:lumMod val="50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Gill Sans Nova" panose="020B0602020104020203" pitchFamily="34" charset="0"/>
            </a:rPr>
            <a:t>Network Building</a:t>
          </a:r>
        </a:p>
        <a:p>
          <a:pPr marL="228600" lvl="1" indent="-228600" algn="l" defTabSz="889000">
            <a:lnSpc>
              <a:spcPct val="90000"/>
            </a:lnSpc>
            <a:spcBef>
              <a:spcPct val="0"/>
            </a:spcBef>
            <a:spcAft>
              <a:spcPct val="15000"/>
            </a:spcAft>
            <a:buChar char="•"/>
          </a:pPr>
          <a:r>
            <a:rPr lang="en-US" sz="2000" kern="1200" dirty="0">
              <a:latin typeface="Gill Sans Nova" panose="020B0602020104020203" pitchFamily="34" charset="0"/>
            </a:rPr>
            <a:t>Employer Resource Group</a:t>
          </a:r>
        </a:p>
      </dsp:txBody>
      <dsp:txXfrm>
        <a:off x="1279010" y="0"/>
        <a:ext cx="4349128" cy="1533827"/>
      </dsp:txXfrm>
    </dsp:sp>
    <dsp:sp modelId="{B7D2F2F9-FDA1-4A2F-AC81-BD37A61A5559}">
      <dsp:nvSpPr>
        <dsp:cNvPr id="0" name=""/>
        <dsp:cNvSpPr/>
      </dsp:nvSpPr>
      <dsp:spPr>
        <a:xfrm>
          <a:off x="300564" y="219545"/>
          <a:ext cx="902944" cy="1001184"/>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t="-9000" b="-9000"/>
          </a:stretch>
        </a:blipFill>
        <a:ln w="28575" cap="rnd" cmpd="sng" algn="ctr">
          <a:noFill/>
          <a:prstDash val="solid"/>
        </a:ln>
        <a:effectLst/>
      </dsp:spPr>
      <dsp:style>
        <a:lnRef idx="3">
          <a:scrgbClr r="0" g="0" b="0"/>
        </a:lnRef>
        <a:fillRef idx="1">
          <a:scrgbClr r="0" g="0" b="0"/>
        </a:fillRef>
        <a:effectRef idx="1">
          <a:scrgbClr r="0" g="0" b="0"/>
        </a:effectRef>
        <a:fontRef idx="minor"/>
      </dsp:style>
    </dsp:sp>
    <dsp:sp modelId="{D3AC1CE5-2C49-47AD-9F0D-8D7145BE9E4E}">
      <dsp:nvSpPr>
        <dsp:cNvPr id="0" name=""/>
        <dsp:cNvSpPr/>
      </dsp:nvSpPr>
      <dsp:spPr>
        <a:xfrm>
          <a:off x="0" y="1687210"/>
          <a:ext cx="5628139" cy="1533827"/>
        </a:xfrm>
        <a:prstGeom prst="roundRect">
          <a:avLst>
            <a:gd name="adj" fmla="val 10000"/>
          </a:avLst>
        </a:prstGeom>
        <a:solidFill>
          <a:schemeClr val="accent5">
            <a:lumMod val="50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Gill Sans Nova" panose="020B0602020104020203" pitchFamily="34" charset="0"/>
            </a:rPr>
            <a:t>Accessing Employment</a:t>
          </a:r>
        </a:p>
        <a:p>
          <a:pPr marL="228600" lvl="1" indent="-228600" algn="l" defTabSz="889000">
            <a:lnSpc>
              <a:spcPct val="90000"/>
            </a:lnSpc>
            <a:spcBef>
              <a:spcPct val="0"/>
            </a:spcBef>
            <a:spcAft>
              <a:spcPct val="15000"/>
            </a:spcAft>
            <a:buChar char="•"/>
          </a:pPr>
          <a:r>
            <a:rPr lang="en-US" sz="2000" kern="1200" dirty="0">
              <a:latin typeface="Gill Sans Nova" panose="020B0602020104020203" pitchFamily="34" charset="0"/>
            </a:rPr>
            <a:t>Free Laptop Program</a:t>
          </a:r>
        </a:p>
      </dsp:txBody>
      <dsp:txXfrm>
        <a:off x="1279010" y="1687210"/>
        <a:ext cx="4349128" cy="1533827"/>
      </dsp:txXfrm>
    </dsp:sp>
    <dsp:sp modelId="{659628BB-C062-4CF0-8999-232780410A2B}">
      <dsp:nvSpPr>
        <dsp:cNvPr id="0" name=""/>
        <dsp:cNvSpPr/>
      </dsp:nvSpPr>
      <dsp:spPr>
        <a:xfrm>
          <a:off x="246134" y="1975894"/>
          <a:ext cx="940124" cy="95645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28575" cap="rnd" cmpd="sng" algn="ctr">
          <a:noFill/>
          <a:prstDash val="solid"/>
        </a:ln>
        <a:effectLst/>
      </dsp:spPr>
      <dsp:style>
        <a:lnRef idx="3">
          <a:scrgbClr r="0" g="0" b="0"/>
        </a:lnRef>
        <a:fillRef idx="1">
          <a:scrgbClr r="0" g="0" b="0"/>
        </a:fillRef>
        <a:effectRef idx="1">
          <a:scrgbClr r="0" g="0" b="0"/>
        </a:effectRef>
        <a:fontRef idx="minor"/>
      </dsp:style>
    </dsp:sp>
    <dsp:sp modelId="{3ACB9BD4-6034-4C5D-A3A2-CBD22B9126A2}">
      <dsp:nvSpPr>
        <dsp:cNvPr id="0" name=""/>
        <dsp:cNvSpPr/>
      </dsp:nvSpPr>
      <dsp:spPr>
        <a:xfrm>
          <a:off x="0" y="3374420"/>
          <a:ext cx="5628139" cy="1533827"/>
        </a:xfrm>
        <a:prstGeom prst="roundRect">
          <a:avLst>
            <a:gd name="adj" fmla="val 10000"/>
          </a:avLst>
        </a:prstGeom>
        <a:solidFill>
          <a:schemeClr val="tx2"/>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Gill Sans Nova" panose="020B0602020104020203" pitchFamily="34" charset="0"/>
            </a:rPr>
            <a:t>Childcare</a:t>
          </a:r>
        </a:p>
        <a:p>
          <a:pPr marL="228600" lvl="1" indent="-228600" algn="l" defTabSz="889000">
            <a:lnSpc>
              <a:spcPct val="90000"/>
            </a:lnSpc>
            <a:spcBef>
              <a:spcPct val="0"/>
            </a:spcBef>
            <a:spcAft>
              <a:spcPct val="15000"/>
            </a:spcAft>
            <a:buChar char="•"/>
          </a:pPr>
          <a:r>
            <a:rPr lang="en-US" sz="2000" kern="1200" dirty="0">
              <a:latin typeface="Gill Sans Nova" panose="020B0602020104020203" pitchFamily="34" charset="0"/>
            </a:rPr>
            <a:t>ECE Workforce</a:t>
          </a:r>
        </a:p>
      </dsp:txBody>
      <dsp:txXfrm>
        <a:off x="1279010" y="3374420"/>
        <a:ext cx="4349128" cy="1533827"/>
      </dsp:txXfrm>
    </dsp:sp>
    <dsp:sp modelId="{84AD2B50-1604-4E8E-B93D-A6CF380AF031}">
      <dsp:nvSpPr>
        <dsp:cNvPr id="0" name=""/>
        <dsp:cNvSpPr/>
      </dsp:nvSpPr>
      <dsp:spPr>
        <a:xfrm>
          <a:off x="311449" y="3688339"/>
          <a:ext cx="881175" cy="90598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28575" cap="rnd" cmpd="sng" algn="ctr">
          <a:no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259BEA-82BC-4476-91F2-380E77DBADB6}"/>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29DE9C3-2AB8-44E5-BCFE-5DD42DFC5640}"/>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A6D7858F-6309-4F09-BEA0-6CBF97E55806}" type="datetimeFigureOut">
              <a:rPr lang="en-US" smtClean="0"/>
              <a:t>11/14/2022</a:t>
            </a:fld>
            <a:endParaRPr lang="en-US" dirty="0"/>
          </a:p>
        </p:txBody>
      </p:sp>
      <p:sp>
        <p:nvSpPr>
          <p:cNvPr id="4" name="Footer Placeholder 3">
            <a:extLst>
              <a:ext uri="{FF2B5EF4-FFF2-40B4-BE49-F238E27FC236}">
                <a16:creationId xmlns:a16="http://schemas.microsoft.com/office/drawing/2014/main" id="{5E1B971B-9BC3-41DB-91DC-F03F5C808D7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4A0720E-F4E2-435B-A885-9194BA30267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F8AE00-5498-4F06-8655-F21703489BCA}" type="slidenum">
              <a:rPr lang="en-US" smtClean="0"/>
              <a:t>‹#›</a:t>
            </a:fld>
            <a:endParaRPr lang="en-US" dirty="0"/>
          </a:p>
        </p:txBody>
      </p:sp>
    </p:spTree>
    <p:extLst>
      <p:ext uri="{BB962C8B-B14F-4D97-AF65-F5344CB8AC3E}">
        <p14:creationId xmlns:p14="http://schemas.microsoft.com/office/powerpoint/2010/main" val="37734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F4F53C5D-CD12-6D4C-A980-0612968271E2}" type="datetimeFigureOut">
              <a:rPr lang="en-US" smtClean="0"/>
              <a:t>11/14/2022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F167F0-0840-1348-BFE4-C6298BBC0698}" type="slidenum">
              <a:rPr lang="en-US" smtClean="0"/>
              <a:t>‹#›</a:t>
            </a:fld>
            <a:endParaRPr lang="en-US" dirty="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1</a:t>
            </a:fld>
            <a:endParaRPr lang="en-US" dirty="0"/>
          </a:p>
        </p:txBody>
      </p:sp>
    </p:spTree>
    <p:extLst>
      <p:ext uri="{BB962C8B-B14F-4D97-AF65-F5344CB8AC3E}">
        <p14:creationId xmlns:p14="http://schemas.microsoft.com/office/powerpoint/2010/main" val="405180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How do you retain and attract people – understand who is coming through the door, what are their unique needs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This research study has allowed us to measure quantitative data</a:t>
            </a:r>
          </a:p>
          <a:p>
            <a:pPr marL="171450" indent="-171450">
              <a:buFontTx/>
              <a:buChar char="-"/>
            </a:pPr>
            <a:endParaRPr lang="en-US" dirty="0"/>
          </a:p>
          <a:p>
            <a:pPr marL="171450" indent="-171450">
              <a:buFontTx/>
              <a:buChar char="-"/>
            </a:pPr>
            <a:r>
              <a:rPr lang="en-US" dirty="0"/>
              <a:t>One of the challenges with living in a rural state is a lack of consistent data </a:t>
            </a:r>
          </a:p>
          <a:p>
            <a:pPr marL="171450" indent="-171450">
              <a:buFontTx/>
              <a:buChar char="-"/>
            </a:pPr>
            <a:endParaRPr lang="en-US" dirty="0"/>
          </a:p>
          <a:p>
            <a:pPr marL="171450" indent="-171450">
              <a:buFontTx/>
              <a:buChar char="-"/>
            </a:pPr>
            <a:r>
              <a:rPr lang="en-US" dirty="0"/>
              <a:t>We were approached by an individual who is a data analyst who is from the area and helped us build our own research study</a:t>
            </a:r>
          </a:p>
          <a:p>
            <a:pPr marL="171450" indent="-171450">
              <a:buFontTx/>
              <a:buChar char="-"/>
            </a:pPr>
            <a:endParaRPr lang="en-US" dirty="0"/>
          </a:p>
          <a:p>
            <a:pPr marL="171450" indent="-171450">
              <a:buFontTx/>
              <a:buChar char="-"/>
            </a:pPr>
            <a:r>
              <a:rPr lang="en-US" dirty="0"/>
              <a:t>Residents and employers registered to participate, and we release surveys every 2 months to gather long-term employment related data. We’ve now enlisted another consultant through the Federal Reserve to help us start reviewing the data</a:t>
            </a:r>
          </a:p>
          <a:p>
            <a:pPr marL="171450" indent="-171450">
              <a:buFontTx/>
              <a:buChar char="-"/>
            </a:pPr>
            <a:endParaRPr lang="en-US" dirty="0"/>
          </a:p>
          <a:p>
            <a:pPr marL="171450" indent="-171450">
              <a:buFontTx/>
              <a:buChar char="-"/>
            </a:pPr>
            <a:r>
              <a:rPr lang="en-US" dirty="0"/>
              <a:t>There are lots of questions and data points, so I just wanted to highlight a few things</a:t>
            </a:r>
          </a:p>
        </p:txBody>
      </p:sp>
      <p:sp>
        <p:nvSpPr>
          <p:cNvPr id="4" name="Slide Number Placeholder 3"/>
          <p:cNvSpPr>
            <a:spLocks noGrp="1"/>
          </p:cNvSpPr>
          <p:nvPr>
            <p:ph type="sldNum" sz="quarter" idx="5"/>
          </p:nvPr>
        </p:nvSpPr>
        <p:spPr/>
        <p:txBody>
          <a:bodyPr/>
          <a:lstStyle/>
          <a:p>
            <a:fld id="{A3F167F0-0840-1348-BFE4-C6298BBC0698}" type="slidenum">
              <a:rPr lang="en-US" smtClean="0"/>
              <a:t>10</a:t>
            </a:fld>
            <a:endParaRPr lang="en-US" dirty="0"/>
          </a:p>
        </p:txBody>
      </p:sp>
    </p:spTree>
    <p:extLst>
      <p:ext uri="{BB962C8B-B14F-4D97-AF65-F5344CB8AC3E}">
        <p14:creationId xmlns:p14="http://schemas.microsoft.com/office/powerpoint/2010/main" val="1098762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a:p>
            <a:pPr marL="171450" indent="-171450">
              <a:buFontTx/>
              <a:buChar char="-"/>
            </a:pPr>
            <a:r>
              <a:rPr lang="en-US" dirty="0"/>
              <a:t>The first question we ask residents – Has your employment status changed? – consistently 10% respond yes</a:t>
            </a:r>
          </a:p>
          <a:p>
            <a:pPr marL="171450" indent="-171450">
              <a:buFontTx/>
              <a:buChar char="-"/>
            </a:pPr>
            <a:endParaRPr lang="en-US" dirty="0"/>
          </a:p>
          <a:p>
            <a:pPr marL="171450" indent="-171450">
              <a:buFontTx/>
              <a:buChar char="-"/>
            </a:pPr>
            <a:r>
              <a:rPr lang="en-US" dirty="0"/>
              <a:t> Are you seeking Employment? – fluctuates around 20-30%  - Noticed that decreased over the summer, but seeing a steady increase again going into the fall with Sept at 25%</a:t>
            </a:r>
          </a:p>
          <a:p>
            <a:pPr marL="171450" indent="-171450">
              <a:buFontTx/>
              <a:buChar char="-"/>
            </a:pPr>
            <a:endParaRPr lang="en-US" dirty="0"/>
          </a:p>
          <a:p>
            <a:pPr marL="171450" indent="-171450">
              <a:buFontTx/>
              <a:buChar char="-"/>
            </a:pPr>
            <a:r>
              <a:rPr lang="en-US" dirty="0"/>
              <a:t>What are the barriers, and what is driving these trends?</a:t>
            </a:r>
          </a:p>
          <a:p>
            <a:pPr marL="171450" indent="-171450">
              <a:buFontTx/>
              <a:buChar char="-"/>
            </a:pPr>
            <a:endParaRPr lang="en-US" dirty="0"/>
          </a:p>
          <a:p>
            <a:pPr marL="171450" indent="-171450">
              <a:buFontTx/>
              <a:buChar char="-"/>
            </a:pPr>
            <a:r>
              <a:rPr lang="en-US" dirty="0"/>
              <a:t>Scheduling, Insufficient Pay, and Skillset – top 3 responses when asked what’s impacting their ability to find employment </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11</a:t>
            </a:fld>
            <a:endParaRPr lang="en-US" dirty="0"/>
          </a:p>
        </p:txBody>
      </p:sp>
    </p:spTree>
    <p:extLst>
      <p:ext uri="{BB962C8B-B14F-4D97-AF65-F5344CB8AC3E}">
        <p14:creationId xmlns:p14="http://schemas.microsoft.com/office/powerpoint/2010/main" val="3319822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Transportation is on the rise</a:t>
            </a:r>
          </a:p>
          <a:p>
            <a:pPr marL="171450" indent="-171450">
              <a:buFontTx/>
              <a:buChar char="-"/>
            </a:pPr>
            <a:r>
              <a:rPr lang="en-US" dirty="0"/>
              <a:t>Many situations where family relies on one working vehicle, or cost of maintenance is too high </a:t>
            </a:r>
          </a:p>
          <a:p>
            <a:pPr marL="171450" indent="-171450">
              <a:buFontTx/>
              <a:buChar char="-"/>
            </a:pPr>
            <a:r>
              <a:rPr lang="en-US" dirty="0"/>
              <a:t>Heard from partners at Reach Up that other costs – fines and tickets – people can’t afford to pay them down, so they lose their license and then they can’t earn an income</a:t>
            </a:r>
          </a:p>
          <a:p>
            <a:pPr marL="171450" indent="-171450">
              <a:buFontTx/>
              <a:buChar char="-"/>
            </a:pPr>
            <a:endParaRPr lang="en-US" dirty="0"/>
          </a:p>
          <a:p>
            <a:pPr marL="171450" indent="-171450">
              <a:buFontTx/>
              <a:buChar char="-"/>
            </a:pPr>
            <a:r>
              <a:rPr lang="en-US" dirty="0"/>
              <a:t>Childcare – 3 biggest issues – Schedule, Cost, Quality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For those that are unemployed, 25% of that group sites lacking childcare, as well as scheduling as their biggest barriers to securing employment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When we look at cost – the US DCF recommends families spend no more than 7% of their annual income on childcare – LGK has estimated that in VT families are spending as high as 30% - while in our region we’ve determined that it is roughly 18%</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12</a:t>
            </a:fld>
            <a:endParaRPr lang="en-US" dirty="0"/>
          </a:p>
        </p:txBody>
      </p:sp>
    </p:spTree>
    <p:extLst>
      <p:ext uri="{BB962C8B-B14F-4D97-AF65-F5344CB8AC3E}">
        <p14:creationId xmlns:p14="http://schemas.microsoft.com/office/powerpoint/2010/main" val="2753641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Last time I was here we had this grant program through our partners at the SAPCC</a:t>
            </a:r>
          </a:p>
          <a:p>
            <a:pPr marL="171450" indent="-171450">
              <a:buFontTx/>
              <a:buChar char="-"/>
            </a:pPr>
            <a:r>
              <a:rPr lang="en-US" dirty="0"/>
              <a:t>Provided financial support to 26 families totaling $20k  - by Spring 2022 less interest in fund so we decided to transition away from it and focus on other areas of concern</a:t>
            </a:r>
          </a:p>
        </p:txBody>
      </p:sp>
      <p:sp>
        <p:nvSpPr>
          <p:cNvPr id="4" name="Slide Number Placeholder 3"/>
          <p:cNvSpPr>
            <a:spLocks noGrp="1"/>
          </p:cNvSpPr>
          <p:nvPr>
            <p:ph type="sldNum" sz="quarter" idx="5"/>
          </p:nvPr>
        </p:nvSpPr>
        <p:spPr/>
        <p:txBody>
          <a:bodyPr/>
          <a:lstStyle/>
          <a:p>
            <a:fld id="{A3F167F0-0840-1348-BFE4-C6298BBC0698}" type="slidenum">
              <a:rPr lang="en-US" smtClean="0"/>
              <a:t>13</a:t>
            </a:fld>
            <a:endParaRPr lang="en-US" dirty="0"/>
          </a:p>
        </p:txBody>
      </p:sp>
    </p:spTree>
    <p:extLst>
      <p:ext uri="{BB962C8B-B14F-4D97-AF65-F5344CB8AC3E}">
        <p14:creationId xmlns:p14="http://schemas.microsoft.com/office/powerpoint/2010/main" val="109467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r>
              <a:rPr lang="en-US" dirty="0"/>
              <a:t>Primary challenges pertain to cost, availability of slots, and scheduling – but this system is broken for everyone in it</a:t>
            </a:r>
          </a:p>
          <a:p>
            <a:pPr marL="171450" indent="-171450">
              <a:buFontTx/>
              <a:buChar char="-"/>
            </a:pPr>
            <a:endParaRPr lang="en-US" dirty="0"/>
          </a:p>
          <a:p>
            <a:pPr marL="171450" indent="-171450">
              <a:buFontTx/>
              <a:buChar char="-"/>
            </a:pPr>
            <a:r>
              <a:rPr lang="en-US" dirty="0"/>
              <a:t>Our Childcare Counts group is working to better understand how these challenges manifest, but also develop regionally specific solutions while being mindful of the developments happening on a state and national level</a:t>
            </a:r>
          </a:p>
          <a:p>
            <a:pPr marL="0" indent="0">
              <a:buFontTx/>
              <a:buNone/>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 want to help strengthen the ECE workforce, which will help open new slots for care - According to a study conducted by Let’s Grow Kids, in 2019 the </a:t>
            </a:r>
            <a:r>
              <a:rPr lang="en-US" dirty="0" err="1"/>
              <a:t>Sprfd</a:t>
            </a:r>
            <a:r>
              <a:rPr lang="en-US" dirty="0"/>
              <a:t> region had to increase our childcare workforce by 106%, that is 126 new ECE staff members prior to the pandemic</a:t>
            </a:r>
          </a:p>
          <a:p>
            <a:pPr marL="171450" indent="-171450">
              <a:buFontTx/>
              <a:buChar char="-"/>
            </a:pPr>
            <a:endParaRPr lang="en-US" dirty="0"/>
          </a:p>
          <a:p>
            <a:pPr marL="171450" indent="-171450">
              <a:buFontTx/>
              <a:buChar char="-"/>
            </a:pPr>
            <a:r>
              <a:rPr lang="en-US" dirty="0"/>
              <a:t>We want to support providers, especially those that provide home-based care by helping connect them to resources targeted for small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Address the childcare specific challenges on many fronts </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14</a:t>
            </a:fld>
            <a:endParaRPr lang="en-US" dirty="0"/>
          </a:p>
        </p:txBody>
      </p:sp>
    </p:spTree>
    <p:extLst>
      <p:ext uri="{BB962C8B-B14F-4D97-AF65-F5344CB8AC3E}">
        <p14:creationId xmlns:p14="http://schemas.microsoft.com/office/powerpoint/2010/main" val="408843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current app number: distributed 100 laptops – collecting stories to see where are they now</a:t>
            </a:r>
          </a:p>
          <a:p>
            <a:endParaRPr lang="en-US" dirty="0"/>
          </a:p>
          <a:p>
            <a:r>
              <a:rPr lang="en-US" dirty="0"/>
              <a:t>Partners at RVTC help collect devices and distribute them – </a:t>
            </a:r>
            <a:r>
              <a:rPr lang="en-US"/>
              <a:t>students </a:t>
            </a:r>
            <a:endParaRPr lang="en-US" dirty="0"/>
          </a:p>
          <a:p>
            <a:endParaRPr lang="en-US" dirty="0"/>
          </a:p>
          <a:p>
            <a:r>
              <a:rPr lang="en-US" dirty="0"/>
              <a:t>Collaboration with SEVCA &amp; VAL to bring digital literacy </a:t>
            </a:r>
          </a:p>
          <a:p>
            <a:endParaRPr lang="en-US" dirty="0"/>
          </a:p>
          <a:p>
            <a:r>
              <a:rPr lang="en-US" dirty="0"/>
              <a:t>FRBB has donated over 60 devices to this program </a:t>
            </a:r>
          </a:p>
          <a:p>
            <a:endParaRPr lang="en-US" dirty="0"/>
          </a:p>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15</a:t>
            </a:fld>
            <a:endParaRPr lang="en-US" dirty="0"/>
          </a:p>
        </p:txBody>
      </p:sp>
    </p:spTree>
    <p:extLst>
      <p:ext uri="{BB962C8B-B14F-4D97-AF65-F5344CB8AC3E}">
        <p14:creationId xmlns:p14="http://schemas.microsoft.com/office/powerpoint/2010/main" val="2809795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16</a:t>
            </a:fld>
            <a:endParaRPr lang="en-US" dirty="0"/>
          </a:p>
        </p:txBody>
      </p:sp>
    </p:spTree>
    <p:extLst>
      <p:ext uri="{BB962C8B-B14F-4D97-AF65-F5344CB8AC3E}">
        <p14:creationId xmlns:p14="http://schemas.microsoft.com/office/powerpoint/2010/main" val="1726428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WCC statewide is trying to understand how the risk of losing benefits is also dictating employment trends – benefits cliff</a:t>
            </a:r>
          </a:p>
          <a:p>
            <a:pPr marL="171450" indent="-171450">
              <a:buFontTx/>
              <a:buChar char="-"/>
            </a:pPr>
            <a:endParaRPr lang="en-US" dirty="0"/>
          </a:p>
          <a:p>
            <a:pPr marL="171450" indent="-171450">
              <a:buFontTx/>
              <a:buChar char="-"/>
            </a:pPr>
            <a:r>
              <a:rPr lang="en-US" dirty="0"/>
              <a:t>We know that hose experiencing generational poverty prioritize employment differently than those who have experienced financial security</a:t>
            </a:r>
          </a:p>
          <a:p>
            <a:pPr marL="171450" indent="-171450">
              <a:buFontTx/>
              <a:buChar char="-"/>
            </a:pPr>
            <a:endParaRPr lang="en-US" dirty="0"/>
          </a:p>
          <a:p>
            <a:pPr marL="171450" indent="-171450">
              <a:buFontTx/>
              <a:buChar char="-"/>
            </a:pPr>
            <a:r>
              <a:rPr lang="en-US" dirty="0"/>
              <a:t>Risk of losing benefits may dictate job seeking behavior</a:t>
            </a:r>
          </a:p>
          <a:p>
            <a:pPr marL="171450" indent="-171450">
              <a:buFontTx/>
              <a:buChar char="-"/>
            </a:pPr>
            <a:endParaRPr lang="en-US" dirty="0"/>
          </a:p>
          <a:p>
            <a:pPr marL="171450" indent="-171450">
              <a:buFontTx/>
              <a:buChar char="-"/>
            </a:pPr>
            <a:r>
              <a:rPr lang="en-US" dirty="0"/>
              <a:t>Benefits utilization indicates that 3Squares and WIC, as well as Fuel Assistance and Housing Assistance are most frequently utilized</a:t>
            </a:r>
          </a:p>
          <a:p>
            <a:pPr marL="171450" indent="-171450">
              <a:buFontTx/>
              <a:buChar char="-"/>
            </a:pPr>
            <a:endParaRPr lang="en-US" dirty="0"/>
          </a:p>
          <a:p>
            <a:pPr marL="171450" indent="-171450">
              <a:buFontTx/>
              <a:buChar char="-"/>
            </a:pPr>
            <a:r>
              <a:rPr lang="en-US" dirty="0"/>
              <a:t>What are creative ways that employers can help offset costs for their staff to help prevent putting them in a position of hitting that cliff or help others become more able to engage in the workforce  </a:t>
            </a:r>
          </a:p>
          <a:p>
            <a:pPr marL="171450" indent="-171450">
              <a:buFontTx/>
              <a:buChar char="-"/>
            </a:pPr>
            <a:endParaRPr lang="en-US" dirty="0"/>
          </a:p>
          <a:p>
            <a:pPr marL="171450" indent="-171450">
              <a:buFontTx/>
              <a:buChar char="-"/>
            </a:pPr>
            <a:r>
              <a:rPr lang="en-US" dirty="0"/>
              <a:t>Trying to provide support not only builds trust with staff, but it can be a competitive recruitment strategy </a:t>
            </a:r>
          </a:p>
          <a:p>
            <a:pPr marL="171450" indent="-171450">
              <a:buFontTx/>
              <a:buChar char="-"/>
            </a:pPr>
            <a:endParaRPr lang="en-US" dirty="0"/>
          </a:p>
          <a:p>
            <a:pPr marL="171450" indent="-171450">
              <a:buFontTx/>
              <a:buChar char="-"/>
            </a:pPr>
            <a:r>
              <a:rPr lang="en-US" dirty="0"/>
              <a:t>Employers in this region that are taking proactive approach to meeting needs by closely examining what their people need </a:t>
            </a:r>
          </a:p>
          <a:p>
            <a:pPr marL="171450" indent="-171450">
              <a:buFontTx/>
              <a:buChar char="-"/>
            </a:pPr>
            <a:endParaRPr lang="en-US" dirty="0"/>
          </a:p>
          <a:p>
            <a:pPr marL="171450" indent="-171450">
              <a:buFontTx/>
              <a:buChar char="-"/>
            </a:pPr>
            <a:r>
              <a:rPr lang="en-US" dirty="0"/>
              <a:t>Area that needs further exploration and I’d hope that some of the employers here with us today might be interested inworking with our team on that</a:t>
            </a:r>
          </a:p>
        </p:txBody>
      </p:sp>
      <p:sp>
        <p:nvSpPr>
          <p:cNvPr id="4" name="Slide Number Placeholder 3"/>
          <p:cNvSpPr>
            <a:spLocks noGrp="1"/>
          </p:cNvSpPr>
          <p:nvPr>
            <p:ph type="sldNum" sz="quarter" idx="5"/>
          </p:nvPr>
        </p:nvSpPr>
        <p:spPr/>
        <p:txBody>
          <a:bodyPr/>
          <a:lstStyle/>
          <a:p>
            <a:fld id="{A3F167F0-0840-1348-BFE4-C6298BBC0698}" type="slidenum">
              <a:rPr lang="en-US" smtClean="0"/>
              <a:t>17</a:t>
            </a:fld>
            <a:endParaRPr lang="en-US" dirty="0"/>
          </a:p>
        </p:txBody>
      </p:sp>
    </p:spTree>
    <p:extLst>
      <p:ext uri="{BB962C8B-B14F-4D97-AF65-F5344CB8AC3E}">
        <p14:creationId xmlns:p14="http://schemas.microsoft.com/office/powerpoint/2010/main" val="2556280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18</a:t>
            </a:fld>
            <a:endParaRPr lang="en-US" dirty="0"/>
          </a:p>
        </p:txBody>
      </p:sp>
    </p:spTree>
    <p:extLst>
      <p:ext uri="{BB962C8B-B14F-4D97-AF65-F5344CB8AC3E}">
        <p14:creationId xmlns:p14="http://schemas.microsoft.com/office/powerpoint/2010/main" val="152716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Research consistently shows that the 3 primary challenges families face when accessing care pertain to the cost, limited availability (especially for infants), and schedules not aligning with work hours According to LGK’s in VT 3/5 infants cannot find slots in a regulated care environment – pushing families to use unregulated care or hire private professionals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Our own research study also reflects these barriers with cost and scheduling being the consistent top 2 barrier faced by individuals participating in the study </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19</a:t>
            </a:fld>
            <a:endParaRPr lang="en-US" dirty="0"/>
          </a:p>
        </p:txBody>
      </p:sp>
    </p:spTree>
    <p:extLst>
      <p:ext uri="{BB962C8B-B14F-4D97-AF65-F5344CB8AC3E}">
        <p14:creationId xmlns:p14="http://schemas.microsoft.com/office/powerpoint/2010/main" val="53862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WCC is a 3 </a:t>
            </a:r>
            <a:r>
              <a:rPr lang="en-US" dirty="0" err="1"/>
              <a:t>yr</a:t>
            </a:r>
            <a:r>
              <a:rPr lang="en-US" dirty="0"/>
              <a:t> grant provided by the FRBB</a:t>
            </a:r>
          </a:p>
          <a:p>
            <a:pPr marL="171450" indent="-171450">
              <a:buFontTx/>
              <a:buChar char="-"/>
            </a:pPr>
            <a:endParaRPr lang="en-US" dirty="0"/>
          </a:p>
          <a:p>
            <a:pPr marL="171450" indent="-171450">
              <a:buFontTx/>
              <a:buChar char="-"/>
            </a:pPr>
            <a:r>
              <a:rPr lang="en-US" dirty="0"/>
              <a:t>The Springfield Region received the grant in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you can see from this map there are now 8 team in the state of VT covering 62% of the geographic area and half of the population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a:t>
            </a:fld>
            <a:endParaRPr lang="en-US" dirty="0"/>
          </a:p>
        </p:txBody>
      </p:sp>
    </p:spTree>
    <p:extLst>
      <p:ext uri="{BB962C8B-B14F-4D97-AF65-F5344CB8AC3E}">
        <p14:creationId xmlns:p14="http://schemas.microsoft.com/office/powerpoint/2010/main" val="221651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20</a:t>
            </a:fld>
            <a:endParaRPr lang="en-US" dirty="0"/>
          </a:p>
        </p:txBody>
      </p:sp>
    </p:spTree>
    <p:extLst>
      <p:ext uri="{BB962C8B-B14F-4D97-AF65-F5344CB8AC3E}">
        <p14:creationId xmlns:p14="http://schemas.microsoft.com/office/powerpoint/2010/main" val="467378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21</a:t>
            </a:fld>
            <a:endParaRPr lang="en-US" dirty="0"/>
          </a:p>
        </p:txBody>
      </p:sp>
    </p:spTree>
    <p:extLst>
      <p:ext uri="{BB962C8B-B14F-4D97-AF65-F5344CB8AC3E}">
        <p14:creationId xmlns:p14="http://schemas.microsoft.com/office/powerpoint/2010/main" val="101416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22</a:t>
            </a:fld>
            <a:endParaRPr lang="en-US" dirty="0"/>
          </a:p>
        </p:txBody>
      </p:sp>
    </p:spTree>
    <p:extLst>
      <p:ext uri="{BB962C8B-B14F-4D97-AF65-F5344CB8AC3E}">
        <p14:creationId xmlns:p14="http://schemas.microsoft.com/office/powerpoint/2010/main" val="354338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23</a:t>
            </a:fld>
            <a:endParaRPr lang="en-US" dirty="0"/>
          </a:p>
        </p:txBody>
      </p:sp>
    </p:spTree>
    <p:extLst>
      <p:ext uri="{BB962C8B-B14F-4D97-AF65-F5344CB8AC3E}">
        <p14:creationId xmlns:p14="http://schemas.microsoft.com/office/powerpoint/2010/main" val="1307867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F167F0-0840-1348-BFE4-C6298BBC0698}" type="slidenum">
              <a:rPr lang="en-US" smtClean="0"/>
              <a:t>24</a:t>
            </a:fld>
            <a:endParaRPr lang="en-US" dirty="0"/>
          </a:p>
        </p:txBody>
      </p:sp>
    </p:spTree>
    <p:extLst>
      <p:ext uri="{BB962C8B-B14F-4D97-AF65-F5344CB8AC3E}">
        <p14:creationId xmlns:p14="http://schemas.microsoft.com/office/powerpoint/2010/main" val="3602075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Our Transportation subcommittee, which is made up of reps from SEVT, </a:t>
            </a:r>
            <a:r>
              <a:rPr lang="en-US" dirty="0" err="1"/>
              <a:t>Vtrans</a:t>
            </a:r>
            <a:r>
              <a:rPr lang="en-US" dirty="0"/>
              <a:t>, MARC, and Mt. Ascutney Hospital, served as the steering committee for feasibility study</a:t>
            </a:r>
          </a:p>
          <a:p>
            <a:pPr marL="171450" indent="-171450">
              <a:buFontTx/>
              <a:buChar char="-"/>
            </a:pPr>
            <a:endParaRPr lang="en-US" dirty="0"/>
          </a:p>
          <a:p>
            <a:pPr marL="171450" indent="-171450">
              <a:buFontTx/>
              <a:buChar char="-"/>
            </a:pPr>
            <a:r>
              <a:rPr lang="en-US" dirty="0"/>
              <a:t>The concept is that the town of Windsor, which previously did not have a public transit system, would now have an uber like system – with a small van that can serve the community</a:t>
            </a:r>
          </a:p>
          <a:p>
            <a:pPr marL="0" indent="0">
              <a:buFontTx/>
              <a:buNone/>
            </a:pPr>
            <a:endParaRPr lang="en-US" dirty="0"/>
          </a:p>
          <a:p>
            <a:pPr marL="171450" indent="-171450">
              <a:buFontTx/>
              <a:buChar char="-"/>
            </a:pPr>
            <a:r>
              <a:rPr lang="en-US" dirty="0"/>
              <a:t>Based on our Research Study, we’re seeing a consistent rise in transportation as a barrier to employment – Over the course of the year the most frequently recorded barrier pertained to only have one operational vehicle that multiple people or a family are reliant on – now seeing a transition to No longer having an operational vehicle as well as affordability being a factor – all of these have increased in frequency </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This service, which will hopefully be road ready in early 2023 will be a hue step in the direction of trying to provide more creative transportation solutions – continue to try to develop creative solutions for around the region to support transportation as a critical part of accessing employment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25</a:t>
            </a:fld>
            <a:endParaRPr lang="en-US" dirty="0"/>
          </a:p>
        </p:txBody>
      </p:sp>
    </p:spTree>
    <p:extLst>
      <p:ext uri="{BB962C8B-B14F-4D97-AF65-F5344CB8AC3E}">
        <p14:creationId xmlns:p14="http://schemas.microsoft.com/office/powerpoint/2010/main" val="11826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Unique grant opportunity for the communities to identify their own workforce related challenges and build strategies and experiment with potential solutions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3</a:t>
            </a:fld>
            <a:endParaRPr lang="en-US" dirty="0"/>
          </a:p>
        </p:txBody>
      </p:sp>
    </p:spTree>
    <p:extLst>
      <p:ext uri="{BB962C8B-B14F-4D97-AF65-F5344CB8AC3E}">
        <p14:creationId xmlns:p14="http://schemas.microsoft.com/office/powerpoint/2010/main" val="158269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Want to clarify what the “Springfield Region” is</a:t>
            </a:r>
          </a:p>
          <a:p>
            <a:pPr marL="171450" indent="-171450">
              <a:buFontTx/>
              <a:buChar char="-"/>
            </a:pPr>
            <a:endParaRPr lang="en-US" dirty="0"/>
          </a:p>
          <a:p>
            <a:pPr marL="171450" indent="-171450">
              <a:buFontTx/>
              <a:buChar char="-"/>
            </a:pPr>
            <a:r>
              <a:rPr lang="en-US" dirty="0"/>
              <a:t>16 towns across the Springfield Human Services District</a:t>
            </a:r>
          </a:p>
        </p:txBody>
      </p:sp>
      <p:sp>
        <p:nvSpPr>
          <p:cNvPr id="4" name="Slide Number Placeholder 3"/>
          <p:cNvSpPr>
            <a:spLocks noGrp="1"/>
          </p:cNvSpPr>
          <p:nvPr>
            <p:ph type="sldNum" sz="quarter" idx="5"/>
          </p:nvPr>
        </p:nvSpPr>
        <p:spPr/>
        <p:txBody>
          <a:bodyPr/>
          <a:lstStyle/>
          <a:p>
            <a:fld id="{A3F167F0-0840-1348-BFE4-C6298BBC0698}" type="slidenum">
              <a:rPr lang="en-US" smtClean="0"/>
              <a:t>4</a:t>
            </a:fld>
            <a:endParaRPr lang="en-US" dirty="0"/>
          </a:p>
        </p:txBody>
      </p:sp>
    </p:spTree>
    <p:extLst>
      <p:ext uri="{BB962C8B-B14F-4D97-AF65-F5344CB8AC3E}">
        <p14:creationId xmlns:p14="http://schemas.microsoft.com/office/powerpoint/2010/main" val="70880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Prior to the Springfield Region receiving this grant, members of the current core team worked together to identify what were the top barriers that were impacts sustainable employment </a:t>
            </a:r>
          </a:p>
        </p:txBody>
      </p:sp>
      <p:sp>
        <p:nvSpPr>
          <p:cNvPr id="4" name="Slide Number Placeholder 3"/>
          <p:cNvSpPr>
            <a:spLocks noGrp="1"/>
          </p:cNvSpPr>
          <p:nvPr>
            <p:ph type="sldNum" sz="quarter" idx="5"/>
          </p:nvPr>
        </p:nvSpPr>
        <p:spPr/>
        <p:txBody>
          <a:bodyPr/>
          <a:lstStyle/>
          <a:p>
            <a:fld id="{A3F167F0-0840-1348-BFE4-C6298BBC0698}" type="slidenum">
              <a:rPr lang="en-US" smtClean="0"/>
              <a:t>5</a:t>
            </a:fld>
            <a:endParaRPr lang="en-US" dirty="0"/>
          </a:p>
        </p:txBody>
      </p:sp>
    </p:spTree>
    <p:extLst>
      <p:ext uri="{BB962C8B-B14F-4D97-AF65-F5344CB8AC3E}">
        <p14:creationId xmlns:p14="http://schemas.microsoft.com/office/powerpoint/2010/main" val="211595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One of the unique qualities of the WCC grant is that it’s designed to be a cross-sector collaborative process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As you can see we have a number of organizations participating in this work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This is not a complete list, roughly 30 involved at this point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SRDC functions as the backbone organization</a:t>
            </a:r>
          </a:p>
          <a:p>
            <a:pPr marL="171450" indent="-171450">
              <a:buFontTx/>
              <a:buChar char="-"/>
            </a:pPr>
            <a:endParaRPr lang="en-US" dirty="0"/>
          </a:p>
          <a:p>
            <a:pPr marL="171450" indent="-171450">
              <a:buFontTx/>
              <a:buChar char="-"/>
            </a:pPr>
            <a:r>
              <a:rPr lang="en-US" dirty="0"/>
              <a:t>several serve the specific role as members of the Core Team that functions as a sort of steering committee for the grant</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Subcommittee participation - We’ve formed 2 subcommittees examining Transportation &amp; Childcare</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6</a:t>
            </a:fld>
            <a:endParaRPr lang="en-US" dirty="0"/>
          </a:p>
        </p:txBody>
      </p:sp>
    </p:spTree>
    <p:extLst>
      <p:ext uri="{BB962C8B-B14F-4D97-AF65-F5344CB8AC3E}">
        <p14:creationId xmlns:p14="http://schemas.microsoft.com/office/powerpoint/2010/main" val="151632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we think about this collaborative work – there are a number of strategies and initiatives that our team is working on</a:t>
            </a:r>
          </a:p>
          <a:p>
            <a:pPr marL="171450" indent="-171450">
              <a:buFontTx/>
              <a:buChar char="-"/>
            </a:pPr>
            <a:endParaRPr lang="en-US" dirty="0"/>
          </a:p>
          <a:p>
            <a:pPr marL="171450" indent="-171450">
              <a:buFontTx/>
              <a:buChar char="-"/>
            </a:pPr>
            <a:r>
              <a:rPr lang="en-US" dirty="0"/>
              <a:t>The primary goal of this work is to create a holistic workforce system</a:t>
            </a:r>
          </a:p>
          <a:p>
            <a:pPr marL="171450" indent="-171450">
              <a:buFontTx/>
              <a:buChar char="-"/>
            </a:pPr>
            <a:endParaRPr lang="en-US" dirty="0"/>
          </a:p>
          <a:p>
            <a:pPr marL="171450" indent="-171450">
              <a:buFontTx/>
              <a:buChar char="-"/>
            </a:pPr>
            <a:r>
              <a:rPr lang="en-US" dirty="0"/>
              <a:t>We call this our “No wrong door approach” – if an individual encounters a problem, they can go to a trusted person (either at work or a service provider) and that person will either know how to help solve that problem, or know where to go to find the answer</a:t>
            </a:r>
          </a:p>
          <a:p>
            <a:pPr marL="171450" indent="-171450">
              <a:buFontTx/>
              <a:buChar char="-"/>
            </a:pPr>
            <a:endParaRPr lang="en-US" dirty="0"/>
          </a:p>
          <a:p>
            <a:pPr marL="171450" indent="-171450">
              <a:buFontTx/>
              <a:buChar char="-"/>
            </a:pPr>
            <a:r>
              <a:rPr lang="en-US" dirty="0"/>
              <a:t>The work of addressing many of these challenges is often done in silos, and employers are frequently left out of the conversation, so we want to make sure that communication and resource sharing become a long-term solution to addressing many of these issues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7</a:t>
            </a:fld>
            <a:endParaRPr lang="en-US" dirty="0"/>
          </a:p>
        </p:txBody>
      </p:sp>
    </p:spTree>
    <p:extLst>
      <p:ext uri="{BB962C8B-B14F-4D97-AF65-F5344CB8AC3E}">
        <p14:creationId xmlns:p14="http://schemas.microsoft.com/office/powerpoint/2010/main" val="357107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have a number of programs and initiatives that relate to the identified barriers </a:t>
            </a:r>
          </a:p>
          <a:p>
            <a:pPr marL="171450" indent="-171450">
              <a:buFontTx/>
              <a:buChar char="-"/>
            </a:pPr>
            <a:endParaRPr lang="en-US" dirty="0"/>
          </a:p>
          <a:p>
            <a:pPr marL="171450" indent="-171450">
              <a:buFontTx/>
              <a:buChar char="-"/>
            </a:pPr>
            <a:r>
              <a:rPr lang="en-US" dirty="0"/>
              <a:t> I don’t have time to discuss all of them – but I wanted to provide an idea of what our team has been working on</a:t>
            </a:r>
          </a:p>
        </p:txBody>
      </p:sp>
      <p:sp>
        <p:nvSpPr>
          <p:cNvPr id="4" name="Slide Number Placeholder 3"/>
          <p:cNvSpPr>
            <a:spLocks noGrp="1"/>
          </p:cNvSpPr>
          <p:nvPr>
            <p:ph type="sldNum" sz="quarter" idx="5"/>
          </p:nvPr>
        </p:nvSpPr>
        <p:spPr/>
        <p:txBody>
          <a:bodyPr/>
          <a:lstStyle/>
          <a:p>
            <a:fld id="{A3F167F0-0840-1348-BFE4-C6298BBC0698}" type="slidenum">
              <a:rPr lang="en-US" smtClean="0"/>
              <a:t>8</a:t>
            </a:fld>
            <a:endParaRPr lang="en-US" dirty="0"/>
          </a:p>
        </p:txBody>
      </p:sp>
    </p:spTree>
    <p:extLst>
      <p:ext uri="{BB962C8B-B14F-4D97-AF65-F5344CB8AC3E}">
        <p14:creationId xmlns:p14="http://schemas.microsoft.com/office/powerpoint/2010/main" val="391395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One of our first initiatives during peak pandemic </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cap="none" dirty="0">
                <a:latin typeface="Gill Sans Nova" panose="020B0602020104020203" pitchFamily="34" charset="0"/>
              </a:rPr>
              <a:t>Goal: Provide employers with actionable strategies for </a:t>
            </a:r>
            <a:r>
              <a:rPr lang="en-US" sz="1200" dirty="0">
                <a:latin typeface="Gill Sans Nova" panose="020B0602020104020203" pitchFamily="34" charset="0"/>
              </a:rPr>
              <a:t>addressing barrier in their organizations</a:t>
            </a:r>
            <a:r>
              <a:rPr lang="en-US" sz="1200" cap="none" dirty="0">
                <a:latin typeface="Gill Sans Nova" panose="020B0602020104020203"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cap="none" dirty="0">
              <a:latin typeface="Gill Sans Nova" panose="020B06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cap="none" dirty="0">
                <a:latin typeface="Gill Sans Nova" panose="020B0602020104020203" pitchFamily="34" charset="0"/>
              </a:rPr>
              <a:t>Want to provide useful tools to address challenges pertaining to retention and recruiting </a:t>
            </a:r>
          </a:p>
          <a:p>
            <a:pPr marL="171450" indent="-171450">
              <a:buFontTx/>
              <a:buChar char="-"/>
            </a:pPr>
            <a:endParaRPr lang="en-US" dirty="0"/>
          </a:p>
          <a:p>
            <a:pPr marL="171450" indent="-171450">
              <a:buFontTx/>
              <a:buChar char="-"/>
            </a:pPr>
            <a:r>
              <a:rPr lang="en-US" dirty="0"/>
              <a:t>Our next meeting will be November 16</a:t>
            </a:r>
            <a:r>
              <a:rPr lang="en-US" baseline="30000" dirty="0"/>
              <a:t>th</a:t>
            </a:r>
            <a:r>
              <a:rPr lang="en-US" dirty="0"/>
              <a:t> – topic will be on Planning Compensation for the Unknown Future of 2023 and strategic benefits </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3F167F0-0840-1348-BFE4-C6298BBC0698}" type="slidenum">
              <a:rPr lang="en-US" smtClean="0"/>
              <a:t>9</a:t>
            </a:fld>
            <a:endParaRPr lang="en-US" dirty="0"/>
          </a:p>
        </p:txBody>
      </p:sp>
    </p:spTree>
    <p:extLst>
      <p:ext uri="{BB962C8B-B14F-4D97-AF65-F5344CB8AC3E}">
        <p14:creationId xmlns:p14="http://schemas.microsoft.com/office/powerpoint/2010/main" val="1050853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noProof="0" dirty="0"/>
          </a:p>
        </p:txBody>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userDrawn="1">
            <p:ph type="ctrTitle"/>
          </p:nvPr>
        </p:nvSpPr>
        <p:spPr>
          <a:xfrm>
            <a:off x="1154955" y="2099733"/>
            <a:ext cx="8825658" cy="2677648"/>
          </a:xfrm>
        </p:spPr>
        <p:txBody>
          <a:bodyPr anchor="b"/>
          <a:lstStyle>
            <a:lvl1pPr>
              <a:defRPr sz="5400"/>
            </a:lvl1pPr>
          </a:lstStyle>
          <a:p>
            <a:r>
              <a:rPr lang="en-US" noProof="0"/>
              <a:t>Click to edit Master title style</a:t>
            </a:r>
          </a:p>
        </p:txBody>
      </p:sp>
      <p:sp>
        <p:nvSpPr>
          <p:cNvPr id="3" name="Subtitle 2"/>
          <p:cNvSpPr>
            <a:spLocks noGrp="1"/>
          </p:cNvSpPr>
          <p:nvPr userDrawn="1">
            <p:ph type="subTitle" idx="1"/>
          </p:nvPr>
        </p:nvSpPr>
        <p:spPr>
          <a:xfrm>
            <a:off x="1154955" y="4777380"/>
            <a:ext cx="8825658" cy="861420"/>
          </a:xfrm>
        </p:spPr>
        <p:txBody>
          <a:bodyPr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userDrawn="1">
            <p:ph type="dt" sz="half" idx="10"/>
          </p:nvPr>
        </p:nvSpPr>
        <p:spPr>
          <a:xfrm rot="5400000">
            <a:off x="10089390" y="1792223"/>
            <a:ext cx="990599" cy="304799"/>
          </a:xfrm>
        </p:spPr>
        <p:txBody>
          <a:bodyPr anchor="t"/>
          <a:lstStyle>
            <a:lvl1pPr algn="l">
              <a:defRPr b="0" i="0">
                <a:solidFill>
                  <a:schemeClr val="bg1"/>
                </a:solidFill>
              </a:defRPr>
            </a:lvl1pPr>
          </a:lstStyle>
          <a:p>
            <a:fld id="{75D0B1B9-C7DF-F64A-B488-12B3D5090923}" type="datetime1">
              <a:rPr lang="en-US" noProof="0" smtClean="0"/>
              <a:t>11/14/2022</a:t>
            </a:fld>
            <a:endParaRPr lang="en-US" noProof="0" dirty="0"/>
          </a:p>
        </p:txBody>
      </p:sp>
      <p:sp>
        <p:nvSpPr>
          <p:cNvPr id="5" name="Footer Placeholder 4"/>
          <p:cNvSpPr>
            <a:spLocks noGrp="1"/>
          </p:cNvSpPr>
          <p:nvPr userDrawn="1">
            <p:ph type="ftr" sz="quarter" idx="11"/>
          </p:nvPr>
        </p:nvSpPr>
        <p:spPr>
          <a:xfrm rot="5400000">
            <a:off x="8959592" y="3226820"/>
            <a:ext cx="3859795" cy="304801"/>
          </a:xfrm>
        </p:spPr>
        <p:txBody>
          <a:bodyPr/>
          <a:lstStyle>
            <a:lvl1pPr>
              <a:defRPr b="0" i="0">
                <a:solidFill>
                  <a:schemeClr val="bg1"/>
                </a:solidFill>
              </a:defRPr>
            </a:lvl1pPr>
          </a:lstStyle>
          <a:p>
            <a:endParaRPr lang="en-US" noProof="0" dirty="0"/>
          </a:p>
        </p:txBody>
      </p:sp>
      <p:sp>
        <p:nvSpPr>
          <p:cNvPr id="10" name="Rectangle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12"/>
          </p:nvPr>
        </p:nvSpPr>
        <p:spPr>
          <a:xfrm>
            <a:off x="10351008" y="292608"/>
            <a:ext cx="838199" cy="767687"/>
          </a:xfrm>
        </p:spPr>
        <p:txBody>
          <a:bodyPr/>
          <a:lstStyle>
            <a:lvl1pPr>
              <a:defRPr sz="2800" b="0" i="0">
                <a:latin typeface="+mj-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11/14/2022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11/14/2022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21B17C1C-DA5E-F743-826B-CB70C940D4E6}" type="datetime1">
              <a:rPr lang="en-US" noProof="0" smtClean="0"/>
              <a:t>11/14/2022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E6F10E4C-E478-1D40-94DF-17D7429B053A}" type="datetime1">
              <a:rPr lang="en-US" noProof="0" smtClean="0"/>
              <a:t>11/14/2022</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11/14/2022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AC1A9061-1D22-724D-9508-7BAEAF287353}" type="datetime1">
              <a:rPr lang="en-US" noProof="0" smtClean="0"/>
              <a:t>11/14/2022</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7" name="Text Placeholder 6">
            <a:extLst>
              <a:ext uri="{FF2B5EF4-FFF2-40B4-BE49-F238E27FC236}">
                <a16:creationId xmlns:a16="http://schemas.microsoft.com/office/drawing/2014/main" id="{575C1B7F-CD73-441E-89FC-46AA9E8B519B}"/>
              </a:ext>
            </a:extLst>
          </p:cNvPr>
          <p:cNvSpPr>
            <a:spLocks noGrp="1"/>
          </p:cNvSpPr>
          <p:nvPr>
            <p:ph type="body" sz="quarter" idx="13"/>
          </p:nvPr>
        </p:nvSpPr>
        <p:spPr>
          <a:xfrm>
            <a:off x="1764150" y="2406650"/>
            <a:ext cx="8663700" cy="3477682"/>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375297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11/14/2022</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06D41EE2-1449-2741-9D08-61623EFC2A0E}"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noProof="0"/>
              <a:t>Click to edit Master title style</a:t>
            </a:r>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Light">
    <p:spTree>
      <p:nvGrpSpPr>
        <p:cNvPr id="1" name=""/>
        <p:cNvGrpSpPr/>
        <p:nvPr/>
      </p:nvGrpSpPr>
      <p:grpSpPr>
        <a:xfrm>
          <a:off x="0" y="0"/>
          <a:ext cx="0" cy="0"/>
          <a:chOff x="0" y="0"/>
          <a:chExt cx="0" cy="0"/>
        </a:xfrm>
      </p:grpSpPr>
      <p:sp>
        <p:nvSpPr>
          <p:cNvPr id="31" name="Oval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Oval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6E94F40A-5592-5744-BFD7-61B04D70BFE7}"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
        <p:nvSpPr>
          <p:cNvPr id="20" name="Picture Placeholder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4" name="Picture Placeholder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Icon Bullets Vertical">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a:no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a:no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8C369370-372E-0846-B090-5E6EF97A3B62}" type="datetime1">
              <a:rPr lang="en-US" noProof="0" smtClean="0"/>
              <a:t>11/14/2022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anchor="ctr">
            <a:noAutofit/>
          </a:bodyPr>
          <a:lstStyle>
            <a:lvl1pPr marL="0" indent="0" algn="l">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anchor="ctr">
            <a:noAutofit/>
          </a:bodyPr>
          <a:lstStyle>
            <a:lvl1pPr marL="0" indent="0" algn="l">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anchor="ctr">
            <a:noAutofit/>
          </a:bodyPr>
          <a:lstStyle>
            <a:lvl1pPr marL="0" indent="0" algn="l">
              <a:buNone/>
              <a:defRPr sz="12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8">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noProof="0"/>
              <a:t>Click to edit Master title style</a:t>
            </a:r>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fld id="{36ACA6CA-E140-824D-8E8B-5CC5036BDBAE}" type="datetime1">
              <a:rPr lang="en-US" noProof="0" smtClean="0"/>
              <a:pPr/>
              <a:t>11/14/2022</a:t>
            </a:fld>
            <a:endParaRPr lang="en-US" noProof="0"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endParaRPr lang="en-US" noProof="0"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66" r:id="rId15"/>
    <p:sldLayoutId id="2147483847" r:id="rId16"/>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1.xml"/><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B41E-FC51-4047-9C2D-7FA6782DAFEB}"/>
              </a:ext>
            </a:extLst>
          </p:cNvPr>
          <p:cNvSpPr>
            <a:spLocks noGrp="1"/>
          </p:cNvSpPr>
          <p:nvPr>
            <p:ph type="ctrTitle"/>
          </p:nvPr>
        </p:nvSpPr>
        <p:spPr>
          <a:xfrm>
            <a:off x="1154955" y="583942"/>
            <a:ext cx="8825658" cy="2677648"/>
          </a:xfrm>
        </p:spPr>
        <p:txBody>
          <a:bodyPr/>
          <a:lstStyle/>
          <a:p>
            <a:r>
              <a:rPr lang="en-US" dirty="0">
                <a:solidFill>
                  <a:schemeClr val="bg1"/>
                </a:solidFill>
              </a:rPr>
              <a:t>Springfield Area Working Communities Challenge</a:t>
            </a:r>
          </a:p>
        </p:txBody>
      </p:sp>
      <p:sp>
        <p:nvSpPr>
          <p:cNvPr id="3" name="Subtitle 2">
            <a:extLst>
              <a:ext uri="{FF2B5EF4-FFF2-40B4-BE49-F238E27FC236}">
                <a16:creationId xmlns:a16="http://schemas.microsoft.com/office/drawing/2014/main" id="{252E989F-747B-4007-9C7A-A35E8B662A7B}"/>
              </a:ext>
            </a:extLst>
          </p:cNvPr>
          <p:cNvSpPr>
            <a:spLocks noGrp="1"/>
          </p:cNvSpPr>
          <p:nvPr>
            <p:ph type="subTitle" idx="1"/>
          </p:nvPr>
        </p:nvSpPr>
        <p:spPr>
          <a:xfrm>
            <a:off x="1154955" y="5208090"/>
            <a:ext cx="8825658" cy="861420"/>
          </a:xfrm>
        </p:spPr>
        <p:txBody>
          <a:bodyPr/>
          <a:lstStyle/>
          <a:p>
            <a:r>
              <a:rPr lang="en-US" cap="none" dirty="0"/>
              <a:t>Amanda Sidler</a:t>
            </a:r>
          </a:p>
          <a:p>
            <a:r>
              <a:rPr lang="en-US" cap="none" dirty="0"/>
              <a:t>WCC Coordinator, SRDC</a:t>
            </a:r>
          </a:p>
        </p:txBody>
      </p:sp>
      <p:pic>
        <p:nvPicPr>
          <p:cNvPr id="5" name="Picture 4">
            <a:extLst>
              <a:ext uri="{FF2B5EF4-FFF2-40B4-BE49-F238E27FC236}">
                <a16:creationId xmlns:a16="http://schemas.microsoft.com/office/drawing/2014/main" id="{DDCE6EAA-CB5E-4B62-9FC3-7C3F3475F1E5}"/>
              </a:ext>
            </a:extLst>
          </p:cNvPr>
          <p:cNvPicPr>
            <a:picLocks noChangeAspect="1"/>
          </p:cNvPicPr>
          <p:nvPr/>
        </p:nvPicPr>
        <p:blipFill>
          <a:blip r:embed="rId3"/>
          <a:stretch>
            <a:fillRect/>
          </a:stretch>
        </p:blipFill>
        <p:spPr>
          <a:xfrm>
            <a:off x="9746750" y="5142070"/>
            <a:ext cx="1590035" cy="99346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CBBD9B0F-5976-4FAA-9B0C-D055B7050B36}"/>
              </a:ext>
            </a:extLst>
          </p:cNvPr>
          <p:cNvPicPr>
            <a:picLocks noChangeAspect="1"/>
          </p:cNvPicPr>
          <p:nvPr/>
        </p:nvPicPr>
        <p:blipFill>
          <a:blip r:embed="rId4"/>
          <a:stretch>
            <a:fillRect/>
          </a:stretch>
        </p:blipFill>
        <p:spPr>
          <a:xfrm>
            <a:off x="8057965" y="5158986"/>
            <a:ext cx="1562471" cy="976544"/>
          </a:xfrm>
          <a:prstGeom prst="rect">
            <a:avLst/>
          </a:prstGeom>
        </p:spPr>
      </p:pic>
      <p:sp>
        <p:nvSpPr>
          <p:cNvPr id="4" name="Subtitle 2">
            <a:extLst>
              <a:ext uri="{FF2B5EF4-FFF2-40B4-BE49-F238E27FC236}">
                <a16:creationId xmlns:a16="http://schemas.microsoft.com/office/drawing/2014/main" id="{E9E24800-642C-FD88-B134-C69ED1DF0CB0}"/>
              </a:ext>
            </a:extLst>
          </p:cNvPr>
          <p:cNvSpPr txBox="1">
            <a:spLocks/>
          </p:cNvSpPr>
          <p:nvPr/>
        </p:nvSpPr>
        <p:spPr>
          <a:xfrm>
            <a:off x="1154955" y="3253667"/>
            <a:ext cx="8825658"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bg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endParaRPr lang="en-US" cap="none" dirty="0"/>
          </a:p>
        </p:txBody>
      </p:sp>
    </p:spTree>
    <p:extLst>
      <p:ext uri="{BB962C8B-B14F-4D97-AF65-F5344CB8AC3E}">
        <p14:creationId xmlns:p14="http://schemas.microsoft.com/office/powerpoint/2010/main" val="30670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3765-E241-4A4A-D69F-EC94A6FA6CD8}"/>
              </a:ext>
            </a:extLst>
          </p:cNvPr>
          <p:cNvSpPr>
            <a:spLocks noGrp="1"/>
          </p:cNvSpPr>
          <p:nvPr>
            <p:ph type="title"/>
          </p:nvPr>
        </p:nvSpPr>
        <p:spPr/>
        <p:txBody>
          <a:bodyPr/>
          <a:lstStyle/>
          <a:p>
            <a:r>
              <a:rPr lang="en-US" dirty="0"/>
              <a:t>Employment Research Study</a:t>
            </a:r>
          </a:p>
        </p:txBody>
      </p:sp>
      <p:pic>
        <p:nvPicPr>
          <p:cNvPr id="7" name="Content Placeholder 6">
            <a:extLst>
              <a:ext uri="{FF2B5EF4-FFF2-40B4-BE49-F238E27FC236}">
                <a16:creationId xmlns:a16="http://schemas.microsoft.com/office/drawing/2014/main" id="{485D27CB-B2BC-0A6F-C570-2CA6353A1089}"/>
              </a:ext>
            </a:extLst>
          </p:cNvPr>
          <p:cNvPicPr>
            <a:picLocks noGrp="1" noChangeAspect="1"/>
          </p:cNvPicPr>
          <p:nvPr>
            <p:ph sz="half" idx="1"/>
          </p:nvPr>
        </p:nvPicPr>
        <p:blipFill>
          <a:blip r:embed="rId3"/>
          <a:stretch>
            <a:fillRect/>
          </a:stretch>
        </p:blipFill>
        <p:spPr>
          <a:xfrm>
            <a:off x="856497" y="2576095"/>
            <a:ext cx="4075281" cy="3416300"/>
          </a:xfrm>
        </p:spPr>
      </p:pic>
      <p:sp>
        <p:nvSpPr>
          <p:cNvPr id="4" name="Content Placeholder 3">
            <a:extLst>
              <a:ext uri="{FF2B5EF4-FFF2-40B4-BE49-F238E27FC236}">
                <a16:creationId xmlns:a16="http://schemas.microsoft.com/office/drawing/2014/main" id="{4EDFA987-2B92-73DC-C9C9-06F05CEA4989}"/>
              </a:ext>
            </a:extLst>
          </p:cNvPr>
          <p:cNvSpPr>
            <a:spLocks noGrp="1"/>
          </p:cNvSpPr>
          <p:nvPr>
            <p:ph sz="half" idx="2"/>
          </p:nvPr>
        </p:nvSpPr>
        <p:spPr>
          <a:xfrm>
            <a:off x="5535659" y="2576095"/>
            <a:ext cx="6024433" cy="3986176"/>
          </a:xfrm>
        </p:spPr>
        <p:txBody>
          <a:bodyPr>
            <a:normAutofit/>
          </a:bodyPr>
          <a:lstStyle/>
          <a:p>
            <a:pPr marL="0" indent="0">
              <a:buNone/>
            </a:pPr>
            <a:r>
              <a:rPr lang="en-US" sz="2400" dirty="0"/>
              <a:t>Topics covered by the survey</a:t>
            </a:r>
          </a:p>
          <a:p>
            <a:r>
              <a:rPr lang="en-US" sz="2400" dirty="0"/>
              <a:t>Employment Status</a:t>
            </a:r>
          </a:p>
          <a:p>
            <a:r>
              <a:rPr lang="en-US" sz="2400" dirty="0"/>
              <a:t>Seeking Employment</a:t>
            </a:r>
          </a:p>
          <a:p>
            <a:r>
              <a:rPr lang="en-US" sz="2400" dirty="0"/>
              <a:t>Benefit Utilization</a:t>
            </a:r>
          </a:p>
          <a:p>
            <a:r>
              <a:rPr lang="en-US" sz="2400" dirty="0"/>
              <a:t>Barriers to employment: Childcare, Transportation, Education</a:t>
            </a:r>
          </a:p>
          <a:p>
            <a:r>
              <a:rPr lang="en-US" sz="2400" dirty="0"/>
              <a:t>Quality of life </a:t>
            </a:r>
          </a:p>
        </p:txBody>
      </p:sp>
      <p:sp>
        <p:nvSpPr>
          <p:cNvPr id="5" name="Slide Number Placeholder 4">
            <a:extLst>
              <a:ext uri="{FF2B5EF4-FFF2-40B4-BE49-F238E27FC236}">
                <a16:creationId xmlns:a16="http://schemas.microsoft.com/office/drawing/2014/main" id="{85DBA512-C4DF-1324-265B-F95FFF6B2A73}"/>
              </a:ext>
            </a:extLst>
          </p:cNvPr>
          <p:cNvSpPr>
            <a:spLocks noGrp="1"/>
          </p:cNvSpPr>
          <p:nvPr>
            <p:ph type="sldNum" sz="quarter" idx="12"/>
          </p:nvPr>
        </p:nvSpPr>
        <p:spPr/>
        <p:txBody>
          <a:bodyPr/>
          <a:lstStyle/>
          <a:p>
            <a:fld id="{9FF96B15-8338-45D5-A943-561235072D66}" type="slidenum">
              <a:rPr lang="en-US" noProof="0" smtClean="0"/>
              <a:t>10</a:t>
            </a:fld>
            <a:endParaRPr lang="en-US" noProof="0" dirty="0"/>
          </a:p>
        </p:txBody>
      </p:sp>
    </p:spTree>
    <p:extLst>
      <p:ext uri="{BB962C8B-B14F-4D97-AF65-F5344CB8AC3E}">
        <p14:creationId xmlns:p14="http://schemas.microsoft.com/office/powerpoint/2010/main" val="260118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B72B-2893-F5A7-D13D-4B93F5760518}"/>
              </a:ext>
            </a:extLst>
          </p:cNvPr>
          <p:cNvSpPr>
            <a:spLocks noGrp="1"/>
          </p:cNvSpPr>
          <p:nvPr>
            <p:ph type="title"/>
          </p:nvPr>
        </p:nvSpPr>
        <p:spPr/>
        <p:txBody>
          <a:bodyPr/>
          <a:lstStyle/>
          <a:p>
            <a:r>
              <a:rPr lang="en-US" dirty="0"/>
              <a:t>Patterns of Employment </a:t>
            </a:r>
          </a:p>
        </p:txBody>
      </p:sp>
      <p:sp>
        <p:nvSpPr>
          <p:cNvPr id="5" name="Slide Number Placeholder 4">
            <a:extLst>
              <a:ext uri="{FF2B5EF4-FFF2-40B4-BE49-F238E27FC236}">
                <a16:creationId xmlns:a16="http://schemas.microsoft.com/office/drawing/2014/main" id="{4D42DFE2-7CD6-FCB5-87BC-D3AD5775D930}"/>
              </a:ext>
            </a:extLst>
          </p:cNvPr>
          <p:cNvSpPr>
            <a:spLocks noGrp="1"/>
          </p:cNvSpPr>
          <p:nvPr>
            <p:ph type="sldNum" sz="quarter" idx="12"/>
          </p:nvPr>
        </p:nvSpPr>
        <p:spPr/>
        <p:txBody>
          <a:bodyPr/>
          <a:lstStyle/>
          <a:p>
            <a:fld id="{9FF96B15-8338-45D5-A943-561235072D66}" type="slidenum">
              <a:rPr lang="en-US" noProof="0" smtClean="0"/>
              <a:t>11</a:t>
            </a:fld>
            <a:endParaRPr lang="en-US" noProof="0" dirty="0"/>
          </a:p>
        </p:txBody>
      </p:sp>
      <p:graphicFrame>
        <p:nvGraphicFramePr>
          <p:cNvPr id="7" name="Content Placeholder 7">
            <a:extLst>
              <a:ext uri="{FF2B5EF4-FFF2-40B4-BE49-F238E27FC236}">
                <a16:creationId xmlns:a16="http://schemas.microsoft.com/office/drawing/2014/main" id="{B849F882-9D0D-57D6-2C5A-0AE189FB0052}"/>
              </a:ext>
            </a:extLst>
          </p:cNvPr>
          <p:cNvGraphicFramePr>
            <a:graphicFrameLocks noGrp="1"/>
          </p:cNvGraphicFramePr>
          <p:nvPr>
            <p:ph sz="half" idx="1"/>
            <p:extLst>
              <p:ext uri="{D42A27DB-BD31-4B8C-83A1-F6EECF244321}">
                <p14:modId xmlns:p14="http://schemas.microsoft.com/office/powerpoint/2010/main" val="2314373882"/>
              </p:ext>
            </p:extLst>
          </p:nvPr>
        </p:nvGraphicFramePr>
        <p:xfrm>
          <a:off x="486657" y="2603500"/>
          <a:ext cx="5722055" cy="3416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2">
            <a:extLst>
              <a:ext uri="{FF2B5EF4-FFF2-40B4-BE49-F238E27FC236}">
                <a16:creationId xmlns:a16="http://schemas.microsoft.com/office/drawing/2014/main" id="{F5C0D4C7-405D-D9B8-8D93-D331A1C0D359}"/>
              </a:ext>
            </a:extLst>
          </p:cNvPr>
          <p:cNvGraphicFramePr>
            <a:graphicFrameLocks/>
          </p:cNvGraphicFramePr>
          <p:nvPr>
            <p:extLst>
              <p:ext uri="{D42A27DB-BD31-4B8C-83A1-F6EECF244321}">
                <p14:modId xmlns:p14="http://schemas.microsoft.com/office/powerpoint/2010/main" val="1243757180"/>
              </p:ext>
            </p:extLst>
          </p:nvPr>
        </p:nvGraphicFramePr>
        <p:xfrm>
          <a:off x="6783170" y="3007896"/>
          <a:ext cx="4407569" cy="3011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4231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18D0-CA4C-C1ED-EF2C-F5D5D57647DE}"/>
              </a:ext>
            </a:extLst>
          </p:cNvPr>
          <p:cNvSpPr>
            <a:spLocks noGrp="1"/>
          </p:cNvSpPr>
          <p:nvPr>
            <p:ph type="title"/>
          </p:nvPr>
        </p:nvSpPr>
        <p:spPr/>
        <p:txBody>
          <a:bodyPr/>
          <a:lstStyle/>
          <a:p>
            <a:r>
              <a:rPr lang="en-US" dirty="0"/>
              <a:t>Barriers To Employment</a:t>
            </a:r>
          </a:p>
        </p:txBody>
      </p:sp>
      <p:graphicFrame>
        <p:nvGraphicFramePr>
          <p:cNvPr id="14" name="Content Placeholder 13">
            <a:extLst>
              <a:ext uri="{FF2B5EF4-FFF2-40B4-BE49-F238E27FC236}">
                <a16:creationId xmlns:a16="http://schemas.microsoft.com/office/drawing/2014/main" id="{405A98A6-6FE0-73FD-AD3F-1C0071499A00}"/>
              </a:ext>
            </a:extLst>
          </p:cNvPr>
          <p:cNvGraphicFramePr>
            <a:graphicFrameLocks noGrp="1"/>
          </p:cNvGraphicFramePr>
          <p:nvPr>
            <p:ph idx="1"/>
            <p:extLst>
              <p:ext uri="{D42A27DB-BD31-4B8C-83A1-F6EECF244321}">
                <p14:modId xmlns:p14="http://schemas.microsoft.com/office/powerpoint/2010/main" val="2420095347"/>
              </p:ext>
            </p:extLst>
          </p:nvPr>
        </p:nvGraphicFramePr>
        <p:xfrm>
          <a:off x="1155700" y="2312893"/>
          <a:ext cx="10204375" cy="424937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1708D04D-3C49-1F00-E925-B04414C367CB}"/>
              </a:ext>
            </a:extLst>
          </p:cNvPr>
          <p:cNvSpPr>
            <a:spLocks noGrp="1"/>
          </p:cNvSpPr>
          <p:nvPr>
            <p:ph type="sldNum" sz="quarter" idx="12"/>
          </p:nvPr>
        </p:nvSpPr>
        <p:spPr/>
        <p:txBody>
          <a:bodyPr/>
          <a:lstStyle/>
          <a:p>
            <a:fld id="{9FF96B15-8338-45D5-A943-561235072D66}" type="slidenum">
              <a:rPr lang="en-US" noProof="0" smtClean="0"/>
              <a:t>12</a:t>
            </a:fld>
            <a:endParaRPr lang="en-US" noProof="0" dirty="0"/>
          </a:p>
        </p:txBody>
      </p:sp>
    </p:spTree>
    <p:extLst>
      <p:ext uri="{BB962C8B-B14F-4D97-AF65-F5344CB8AC3E}">
        <p14:creationId xmlns:p14="http://schemas.microsoft.com/office/powerpoint/2010/main" val="160867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539C-83AE-4DBE-80C0-717B7D2BBCDA}"/>
              </a:ext>
            </a:extLst>
          </p:cNvPr>
          <p:cNvSpPr>
            <a:spLocks noGrp="1"/>
          </p:cNvSpPr>
          <p:nvPr>
            <p:ph type="title"/>
          </p:nvPr>
        </p:nvSpPr>
        <p:spPr/>
        <p:txBody>
          <a:bodyPr anchor="ctr">
            <a:normAutofit/>
          </a:bodyPr>
          <a:lstStyle/>
          <a:p>
            <a:r>
              <a:rPr lang="en-US" sz="3600"/>
              <a:t>WCC Childcare Assistance Fund</a:t>
            </a:r>
            <a:endParaRPr lang="en-US" sz="3600" dirty="0"/>
          </a:p>
        </p:txBody>
      </p:sp>
      <p:pic>
        <p:nvPicPr>
          <p:cNvPr id="19" name="Content Placeholder 18" descr="Graphical user interface, text, application, chat or text message&#10;&#10;Description automatically generated">
            <a:extLst>
              <a:ext uri="{FF2B5EF4-FFF2-40B4-BE49-F238E27FC236}">
                <a16:creationId xmlns:a16="http://schemas.microsoft.com/office/drawing/2014/main" id="{D27516EE-B18B-4F3B-BF6C-13D0606148CB}"/>
              </a:ext>
            </a:extLst>
          </p:cNvPr>
          <p:cNvPicPr>
            <a:picLocks noGrp="1" noChangeAspect="1"/>
          </p:cNvPicPr>
          <p:nvPr>
            <p:ph type="pic" idx="1"/>
          </p:nvPr>
        </p:nvPicPr>
        <p:blipFill rotWithShape="1">
          <a:blip r:embed="rId3"/>
          <a:srcRect t="10303" b="10303"/>
          <a:stretch/>
        </p:blipFill>
        <p:spPr>
          <a:xfrm>
            <a:off x="6096000" y="474737"/>
            <a:ext cx="5582675" cy="5908526"/>
          </a:xfrm>
          <a:noFill/>
        </p:spPr>
      </p:pic>
      <p:sp>
        <p:nvSpPr>
          <p:cNvPr id="27" name="Content Placeholder 2">
            <a:extLst>
              <a:ext uri="{FF2B5EF4-FFF2-40B4-BE49-F238E27FC236}">
                <a16:creationId xmlns:a16="http://schemas.microsoft.com/office/drawing/2014/main" id="{E3D2DCF2-20E2-4D5E-8EB6-A04962A09060}"/>
              </a:ext>
            </a:extLst>
          </p:cNvPr>
          <p:cNvSpPr>
            <a:spLocks noGrp="1"/>
          </p:cNvSpPr>
          <p:nvPr>
            <p:ph type="body" sz="half" idx="2"/>
          </p:nvPr>
        </p:nvSpPr>
        <p:spPr>
          <a:xfrm>
            <a:off x="1154955" y="3657599"/>
            <a:ext cx="3859212" cy="2066925"/>
          </a:xfrm>
        </p:spPr>
        <p:txBody>
          <a:bodyPr>
            <a:normAutofit/>
          </a:bodyPr>
          <a:lstStyle/>
          <a:p>
            <a:pPr marL="0" indent="0">
              <a:buNone/>
            </a:pPr>
            <a:r>
              <a:rPr lang="en-US" sz="2400" dirty="0"/>
              <a:t>Goal: To help parents and guardians stay engaged or re-enter the workforce.</a:t>
            </a:r>
          </a:p>
        </p:txBody>
      </p:sp>
      <p:sp>
        <p:nvSpPr>
          <p:cNvPr id="4" name="Slide Number Placeholder 3">
            <a:extLst>
              <a:ext uri="{FF2B5EF4-FFF2-40B4-BE49-F238E27FC236}">
                <a16:creationId xmlns:a16="http://schemas.microsoft.com/office/drawing/2014/main" id="{125FB67E-8718-441F-AA39-5C1EDA244E0A}"/>
              </a:ext>
            </a:extLst>
          </p:cNvPr>
          <p:cNvSpPr>
            <a:spLocks noGrp="1"/>
          </p:cNvSpPr>
          <p:nvPr>
            <p:ph type="sldNum" sz="quarter" idx="12"/>
          </p:nvPr>
        </p:nvSpPr>
        <p:spPr/>
        <p:txBody>
          <a:bodyPr anchor="b">
            <a:normAutofit/>
          </a:bodyPr>
          <a:lstStyle/>
          <a:p>
            <a:pPr>
              <a:spcAft>
                <a:spcPts val="600"/>
              </a:spcAft>
            </a:pPr>
            <a:fld id="{9FF96B15-8338-45D5-A943-561235072D66}" type="slidenum">
              <a:rPr lang="en-US" noProof="0" smtClean="0"/>
              <a:pPr>
                <a:spcAft>
                  <a:spcPts val="600"/>
                </a:spcAft>
              </a:pPr>
              <a:t>13</a:t>
            </a:fld>
            <a:endParaRPr lang="en-US" noProof="0"/>
          </a:p>
        </p:txBody>
      </p:sp>
    </p:spTree>
    <p:extLst>
      <p:ext uri="{BB962C8B-B14F-4D97-AF65-F5344CB8AC3E}">
        <p14:creationId xmlns:p14="http://schemas.microsoft.com/office/powerpoint/2010/main" val="379759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5C005-A8FD-26D7-DEFC-ECBDE6C0BD4F}"/>
              </a:ext>
            </a:extLst>
          </p:cNvPr>
          <p:cNvSpPr>
            <a:spLocks noGrp="1"/>
          </p:cNvSpPr>
          <p:nvPr>
            <p:ph type="sldNum" sz="quarter" idx="12"/>
          </p:nvPr>
        </p:nvSpPr>
        <p:spPr/>
        <p:txBody>
          <a:bodyPr anchor="b">
            <a:normAutofit/>
          </a:bodyPr>
          <a:lstStyle/>
          <a:p>
            <a:pPr>
              <a:spcAft>
                <a:spcPts val="600"/>
              </a:spcAft>
            </a:pPr>
            <a:fld id="{9FF96B15-8338-45D5-A943-561235072D66}" type="slidenum">
              <a:rPr lang="en-US" noProof="0" smtClean="0"/>
              <a:pPr>
                <a:spcAft>
                  <a:spcPts val="600"/>
                </a:spcAft>
              </a:pPr>
              <a:t>14</a:t>
            </a:fld>
            <a:endParaRPr lang="en-US" noProof="0"/>
          </a:p>
        </p:txBody>
      </p:sp>
      <p:graphicFrame>
        <p:nvGraphicFramePr>
          <p:cNvPr id="5" name="Content Placeholder 4">
            <a:extLst>
              <a:ext uri="{FF2B5EF4-FFF2-40B4-BE49-F238E27FC236}">
                <a16:creationId xmlns:a16="http://schemas.microsoft.com/office/drawing/2014/main" id="{C64EE3B5-C924-353C-2F50-626F8FEC72A1}"/>
              </a:ext>
            </a:extLst>
          </p:cNvPr>
          <p:cNvGraphicFramePr>
            <a:graphicFrameLocks noGrp="1"/>
          </p:cNvGraphicFramePr>
          <p:nvPr>
            <p:ph sz="quarter" idx="13"/>
            <p:extLst>
              <p:ext uri="{D42A27DB-BD31-4B8C-83A1-F6EECF244321}">
                <p14:modId xmlns:p14="http://schemas.microsoft.com/office/powerpoint/2010/main" val="252870097"/>
              </p:ext>
            </p:extLst>
          </p:nvPr>
        </p:nvGraphicFramePr>
        <p:xfrm>
          <a:off x="6096001" y="625642"/>
          <a:ext cx="5381852" cy="5780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5C7EA14-1EA6-EBEC-A3A1-91DAC3D92BC8}"/>
              </a:ext>
            </a:extLst>
          </p:cNvPr>
          <p:cNvSpPr>
            <a:spLocks noGrp="1"/>
          </p:cNvSpPr>
          <p:nvPr>
            <p:ph type="title"/>
          </p:nvPr>
        </p:nvSpPr>
        <p:spPr>
          <a:xfrm>
            <a:off x="1001261" y="1063416"/>
            <a:ext cx="3860260" cy="1735668"/>
          </a:xfrm>
        </p:spPr>
        <p:txBody>
          <a:bodyPr anchor="ctr">
            <a:normAutofit fontScale="90000"/>
          </a:bodyPr>
          <a:lstStyle/>
          <a:p>
            <a:r>
              <a:rPr lang="en-US" sz="3600" dirty="0"/>
              <a:t>Childcare Counts Coalition </a:t>
            </a:r>
          </a:p>
        </p:txBody>
      </p:sp>
      <p:sp>
        <p:nvSpPr>
          <p:cNvPr id="6" name="TextBox 5">
            <a:extLst>
              <a:ext uri="{FF2B5EF4-FFF2-40B4-BE49-F238E27FC236}">
                <a16:creationId xmlns:a16="http://schemas.microsoft.com/office/drawing/2014/main" id="{708461B8-4F17-68D4-11B8-68D55A13368B}"/>
              </a:ext>
            </a:extLst>
          </p:cNvPr>
          <p:cNvSpPr txBox="1"/>
          <p:nvPr/>
        </p:nvSpPr>
        <p:spPr>
          <a:xfrm>
            <a:off x="1001261" y="3128997"/>
            <a:ext cx="4399078" cy="1754326"/>
          </a:xfrm>
          <a:prstGeom prst="rect">
            <a:avLst/>
          </a:prstGeom>
          <a:noFill/>
        </p:spPr>
        <p:txBody>
          <a:bodyPr wrap="square">
            <a:spAutoFit/>
          </a:bodyPr>
          <a:lstStyle/>
          <a:p>
            <a:r>
              <a:rPr lang="en-US" sz="2400" dirty="0">
                <a:solidFill>
                  <a:schemeClr val="bg2"/>
                </a:solidFill>
              </a:rPr>
              <a:t>Primary Challenges for Childcare</a:t>
            </a:r>
          </a:p>
          <a:p>
            <a:pPr marL="742950" lvl="1" indent="-285750">
              <a:buFont typeface="Arial" panose="020B0604020202020204" pitchFamily="34" charset="0"/>
              <a:buChar char="•"/>
            </a:pPr>
            <a:r>
              <a:rPr lang="en-US" sz="2000" dirty="0">
                <a:solidFill>
                  <a:schemeClr val="bg2"/>
                </a:solidFill>
              </a:rPr>
              <a:t>Cost</a:t>
            </a:r>
          </a:p>
          <a:p>
            <a:pPr marL="742950" lvl="1" indent="-285750">
              <a:buFont typeface="Arial" panose="020B0604020202020204" pitchFamily="34" charset="0"/>
              <a:buChar char="•"/>
            </a:pPr>
            <a:r>
              <a:rPr lang="en-US" sz="2000" dirty="0">
                <a:solidFill>
                  <a:schemeClr val="bg2"/>
                </a:solidFill>
              </a:rPr>
              <a:t>Limited availability </a:t>
            </a:r>
          </a:p>
          <a:p>
            <a:pPr marL="742950" lvl="1" indent="-285750">
              <a:buFont typeface="Arial" panose="020B0604020202020204" pitchFamily="34" charset="0"/>
              <a:buChar char="•"/>
            </a:pPr>
            <a:r>
              <a:rPr lang="en-US" sz="2000" dirty="0">
                <a:solidFill>
                  <a:schemeClr val="bg2"/>
                </a:solidFill>
              </a:rPr>
              <a:t>Scheduling</a:t>
            </a:r>
          </a:p>
        </p:txBody>
      </p:sp>
    </p:spTree>
    <p:extLst>
      <p:ext uri="{BB962C8B-B14F-4D97-AF65-F5344CB8AC3E}">
        <p14:creationId xmlns:p14="http://schemas.microsoft.com/office/powerpoint/2010/main" val="2812868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5223-C3D9-4B39-B5DB-1982CCF1E24B}"/>
              </a:ext>
            </a:extLst>
          </p:cNvPr>
          <p:cNvSpPr>
            <a:spLocks noGrp="1"/>
          </p:cNvSpPr>
          <p:nvPr>
            <p:ph type="title"/>
          </p:nvPr>
        </p:nvSpPr>
        <p:spPr/>
        <p:txBody>
          <a:bodyPr/>
          <a:lstStyle/>
          <a:p>
            <a:r>
              <a:rPr lang="en-US" dirty="0"/>
              <a:t>Accessing Employment: Free Laptop Program</a:t>
            </a:r>
          </a:p>
        </p:txBody>
      </p:sp>
      <p:pic>
        <p:nvPicPr>
          <p:cNvPr id="7" name="Content Placeholder 6" descr="A person working on a computer&#10;&#10;Description automatically generated with low confidence">
            <a:extLst>
              <a:ext uri="{FF2B5EF4-FFF2-40B4-BE49-F238E27FC236}">
                <a16:creationId xmlns:a16="http://schemas.microsoft.com/office/drawing/2014/main" id="{D261738E-14E8-4F97-8405-531F9EBD07C4}"/>
              </a:ext>
            </a:extLst>
          </p:cNvPr>
          <p:cNvPicPr>
            <a:picLocks noGrp="1" noChangeAspect="1"/>
          </p:cNvPicPr>
          <p:nvPr>
            <p:ph sz="half" idx="1"/>
          </p:nvPr>
        </p:nvPicPr>
        <p:blipFill>
          <a:blip r:embed="rId3"/>
          <a:stretch>
            <a:fillRect/>
          </a:stretch>
        </p:blipFill>
        <p:spPr>
          <a:xfrm>
            <a:off x="1154953" y="2603500"/>
            <a:ext cx="4075281" cy="3416300"/>
          </a:xfrm>
        </p:spPr>
      </p:pic>
      <p:sp>
        <p:nvSpPr>
          <p:cNvPr id="4" name="Content Placeholder 3">
            <a:extLst>
              <a:ext uri="{FF2B5EF4-FFF2-40B4-BE49-F238E27FC236}">
                <a16:creationId xmlns:a16="http://schemas.microsoft.com/office/drawing/2014/main" id="{2BF4D77F-C1BF-4681-9253-485585269CC6}"/>
              </a:ext>
            </a:extLst>
          </p:cNvPr>
          <p:cNvSpPr>
            <a:spLocks noGrp="1"/>
          </p:cNvSpPr>
          <p:nvPr>
            <p:ph sz="half" idx="2"/>
          </p:nvPr>
        </p:nvSpPr>
        <p:spPr/>
        <p:txBody>
          <a:bodyPr/>
          <a:lstStyle/>
          <a:p>
            <a:r>
              <a:rPr lang="en-US" dirty="0"/>
              <a:t>Members of community </a:t>
            </a:r>
            <a:r>
              <a:rPr lang="en-US" b="1" dirty="0"/>
              <a:t>seeking employment or advancing education</a:t>
            </a:r>
            <a:r>
              <a:rPr lang="en-US" dirty="0"/>
              <a:t> </a:t>
            </a:r>
          </a:p>
          <a:p>
            <a:endParaRPr lang="en-US" dirty="0"/>
          </a:p>
          <a:p>
            <a:r>
              <a:rPr lang="en-US" dirty="0"/>
              <a:t>Receive a free, refurbished laptop by </a:t>
            </a:r>
            <a:r>
              <a:rPr lang="en-US" b="1" dirty="0"/>
              <a:t>River Valley Tech Center</a:t>
            </a:r>
            <a:endParaRPr lang="en-US" dirty="0"/>
          </a:p>
          <a:p>
            <a:endParaRPr lang="en-US" dirty="0"/>
          </a:p>
          <a:p>
            <a:pPr lvl="0">
              <a:spcBef>
                <a:spcPts val="600"/>
              </a:spcBef>
            </a:pPr>
            <a:r>
              <a:rPr lang="en-US" dirty="0"/>
              <a:t>Referral from Community Partner Organization (education/ human service organizations)</a:t>
            </a:r>
          </a:p>
        </p:txBody>
      </p:sp>
      <p:sp>
        <p:nvSpPr>
          <p:cNvPr id="5" name="Slide Number Placeholder 4">
            <a:extLst>
              <a:ext uri="{FF2B5EF4-FFF2-40B4-BE49-F238E27FC236}">
                <a16:creationId xmlns:a16="http://schemas.microsoft.com/office/drawing/2014/main" id="{B9D50F7A-D167-4892-8AB4-0252E9271F28}"/>
              </a:ext>
            </a:extLst>
          </p:cNvPr>
          <p:cNvSpPr>
            <a:spLocks noGrp="1"/>
          </p:cNvSpPr>
          <p:nvPr>
            <p:ph type="sldNum" sz="quarter" idx="12"/>
          </p:nvPr>
        </p:nvSpPr>
        <p:spPr/>
        <p:txBody>
          <a:bodyPr/>
          <a:lstStyle/>
          <a:p>
            <a:fld id="{9FF96B15-8338-45D5-A943-561235072D66}" type="slidenum">
              <a:rPr lang="en-US" noProof="0" smtClean="0"/>
              <a:t>15</a:t>
            </a:fld>
            <a:endParaRPr lang="en-US" noProof="0" dirty="0"/>
          </a:p>
        </p:txBody>
      </p:sp>
    </p:spTree>
    <p:extLst>
      <p:ext uri="{BB962C8B-B14F-4D97-AF65-F5344CB8AC3E}">
        <p14:creationId xmlns:p14="http://schemas.microsoft.com/office/powerpoint/2010/main" val="43659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81B7-D26D-4DD4-847C-3FE073945E4D}"/>
              </a:ext>
            </a:extLst>
          </p:cNvPr>
          <p:cNvSpPr>
            <a:spLocks noGrp="1"/>
          </p:cNvSpPr>
          <p:nvPr>
            <p:ph type="ctrTitle"/>
          </p:nvPr>
        </p:nvSpPr>
        <p:spPr>
          <a:xfrm>
            <a:off x="1430162" y="1091954"/>
            <a:ext cx="8825658" cy="1679074"/>
          </a:xfrm>
        </p:spPr>
        <p:txBody>
          <a:bodyPr/>
          <a:lstStyle/>
          <a:p>
            <a:r>
              <a:rPr lang="en-US" dirty="0"/>
              <a:t>Thank you!</a:t>
            </a:r>
          </a:p>
        </p:txBody>
      </p:sp>
      <p:sp>
        <p:nvSpPr>
          <p:cNvPr id="3" name="Subtitle 2">
            <a:extLst>
              <a:ext uri="{FF2B5EF4-FFF2-40B4-BE49-F238E27FC236}">
                <a16:creationId xmlns:a16="http://schemas.microsoft.com/office/drawing/2014/main" id="{6053803A-A5AC-4A9D-93CD-BB0AE31334D5}"/>
              </a:ext>
            </a:extLst>
          </p:cNvPr>
          <p:cNvSpPr>
            <a:spLocks noGrp="1"/>
          </p:cNvSpPr>
          <p:nvPr>
            <p:ph type="subTitle" idx="1"/>
          </p:nvPr>
        </p:nvSpPr>
        <p:spPr>
          <a:xfrm>
            <a:off x="1430162" y="4696287"/>
            <a:ext cx="8825658" cy="569650"/>
          </a:xfrm>
        </p:spPr>
        <p:txBody>
          <a:bodyPr/>
          <a:lstStyle/>
          <a:p>
            <a:r>
              <a:rPr lang="en-US" dirty="0"/>
              <a:t>Follow us on Facebook or visit our webpage for more information </a:t>
            </a:r>
          </a:p>
        </p:txBody>
      </p:sp>
    </p:spTree>
    <p:extLst>
      <p:ext uri="{BB962C8B-B14F-4D97-AF65-F5344CB8AC3E}">
        <p14:creationId xmlns:p14="http://schemas.microsoft.com/office/powerpoint/2010/main" val="213625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A801-09D0-DB9C-5145-4E88E24B98CE}"/>
              </a:ext>
            </a:extLst>
          </p:cNvPr>
          <p:cNvSpPr>
            <a:spLocks noGrp="1"/>
          </p:cNvSpPr>
          <p:nvPr>
            <p:ph type="title"/>
          </p:nvPr>
        </p:nvSpPr>
        <p:spPr/>
        <p:txBody>
          <a:bodyPr/>
          <a:lstStyle/>
          <a:p>
            <a:r>
              <a:rPr lang="en-US" dirty="0"/>
              <a:t>Public Benefit Utilization </a:t>
            </a:r>
          </a:p>
        </p:txBody>
      </p:sp>
      <p:graphicFrame>
        <p:nvGraphicFramePr>
          <p:cNvPr id="12" name="Content Placeholder 11">
            <a:extLst>
              <a:ext uri="{FF2B5EF4-FFF2-40B4-BE49-F238E27FC236}">
                <a16:creationId xmlns:a16="http://schemas.microsoft.com/office/drawing/2014/main" id="{85C41F8E-6616-3B6F-17AF-D145569E6C50}"/>
              </a:ext>
            </a:extLst>
          </p:cNvPr>
          <p:cNvGraphicFramePr>
            <a:graphicFrameLocks noGrp="1"/>
          </p:cNvGraphicFramePr>
          <p:nvPr>
            <p:ph idx="1"/>
            <p:extLst>
              <p:ext uri="{D42A27DB-BD31-4B8C-83A1-F6EECF244321}">
                <p14:modId xmlns:p14="http://schemas.microsoft.com/office/powerpoint/2010/main" val="4287798122"/>
              </p:ext>
            </p:extLst>
          </p:nvPr>
        </p:nvGraphicFramePr>
        <p:xfrm>
          <a:off x="1154954" y="2269864"/>
          <a:ext cx="9616686" cy="429240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B18CB1C-E7D5-9041-C959-AA4314723F15}"/>
              </a:ext>
            </a:extLst>
          </p:cNvPr>
          <p:cNvSpPr>
            <a:spLocks noGrp="1"/>
          </p:cNvSpPr>
          <p:nvPr>
            <p:ph type="sldNum" sz="quarter" idx="12"/>
          </p:nvPr>
        </p:nvSpPr>
        <p:spPr/>
        <p:txBody>
          <a:bodyPr/>
          <a:lstStyle/>
          <a:p>
            <a:fld id="{9FF96B15-8338-45D5-A943-561235072D66}" type="slidenum">
              <a:rPr lang="en-US" noProof="0" smtClean="0"/>
              <a:t>17</a:t>
            </a:fld>
            <a:endParaRPr lang="en-US" noProof="0" dirty="0"/>
          </a:p>
        </p:txBody>
      </p:sp>
    </p:spTree>
    <p:extLst>
      <p:ext uri="{BB962C8B-B14F-4D97-AF65-F5344CB8AC3E}">
        <p14:creationId xmlns:p14="http://schemas.microsoft.com/office/powerpoint/2010/main" val="1634615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D11B-6895-4F54-A64C-A45E91E34D2E}"/>
              </a:ext>
            </a:extLst>
          </p:cNvPr>
          <p:cNvSpPr>
            <a:spLocks noGrp="1"/>
          </p:cNvSpPr>
          <p:nvPr>
            <p:ph type="title"/>
          </p:nvPr>
        </p:nvSpPr>
        <p:spPr>
          <a:xfrm>
            <a:off x="1154953" y="973668"/>
            <a:ext cx="8761413" cy="706964"/>
          </a:xfrm>
        </p:spPr>
        <p:txBody>
          <a:bodyPr anchor="ctr">
            <a:normAutofit/>
          </a:bodyPr>
          <a:lstStyle/>
          <a:p>
            <a:r>
              <a:rPr lang="en-US" dirty="0"/>
              <a:t>WCC Employment Research Study</a:t>
            </a:r>
          </a:p>
        </p:txBody>
      </p:sp>
      <p:sp>
        <p:nvSpPr>
          <p:cNvPr id="4" name="Slide Number Placeholder 3">
            <a:extLst>
              <a:ext uri="{FF2B5EF4-FFF2-40B4-BE49-F238E27FC236}">
                <a16:creationId xmlns:a16="http://schemas.microsoft.com/office/drawing/2014/main" id="{0AE0508B-9F28-4AAE-B64B-AFC9E6A0F883}"/>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18</a:t>
            </a:fld>
            <a:endParaRPr lang="en-US" noProof="0"/>
          </a:p>
        </p:txBody>
      </p:sp>
      <p:graphicFrame>
        <p:nvGraphicFramePr>
          <p:cNvPr id="8" name="Content Placeholder 2">
            <a:extLst>
              <a:ext uri="{FF2B5EF4-FFF2-40B4-BE49-F238E27FC236}">
                <a16:creationId xmlns:a16="http://schemas.microsoft.com/office/drawing/2014/main" id="{A6B4DA61-9F30-421E-BEED-B296E935B291}"/>
              </a:ext>
            </a:extLst>
          </p:cNvPr>
          <p:cNvGraphicFramePr>
            <a:graphicFrameLocks noGrp="1"/>
          </p:cNvGraphicFramePr>
          <p:nvPr>
            <p:ph idx="1"/>
            <p:extLst>
              <p:ext uri="{D42A27DB-BD31-4B8C-83A1-F6EECF244321}">
                <p14:modId xmlns:p14="http://schemas.microsoft.com/office/powerpoint/2010/main" val="3540586340"/>
              </p:ext>
            </p:extLst>
          </p:nvPr>
        </p:nvGraphicFramePr>
        <p:xfrm>
          <a:off x="973980" y="2249595"/>
          <a:ext cx="9960720" cy="387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139FB30-3EFF-4FD1-97AA-CBD08FE2DE10}"/>
              </a:ext>
            </a:extLst>
          </p:cNvPr>
          <p:cNvSpPr txBox="1"/>
          <p:nvPr/>
        </p:nvSpPr>
        <p:spPr>
          <a:xfrm>
            <a:off x="876326" y="3996000"/>
            <a:ext cx="2467136" cy="2185214"/>
          </a:xfrm>
          <a:prstGeom prst="rect">
            <a:avLst/>
          </a:prstGeom>
          <a:noFill/>
        </p:spPr>
        <p:txBody>
          <a:bodyPr wrap="square" rtlCol="0">
            <a:spAutoFit/>
          </a:bodyPr>
          <a:lstStyle/>
          <a:p>
            <a:pPr lvl="0"/>
            <a:r>
              <a:rPr lang="en-US" sz="1700" dirty="0"/>
              <a:t>Identify the barriers to employment </a:t>
            </a:r>
          </a:p>
          <a:p>
            <a:pPr lvl="0"/>
            <a:endParaRPr lang="en-US" sz="1700" dirty="0"/>
          </a:p>
          <a:p>
            <a:pPr lvl="0"/>
            <a:r>
              <a:rPr lang="en-US" sz="1700" dirty="0"/>
              <a:t>What are the challenges facing employers and community members?</a:t>
            </a:r>
          </a:p>
        </p:txBody>
      </p:sp>
    </p:spTree>
    <p:extLst>
      <p:ext uri="{BB962C8B-B14F-4D97-AF65-F5344CB8AC3E}">
        <p14:creationId xmlns:p14="http://schemas.microsoft.com/office/powerpoint/2010/main" val="236307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F9A8-EB8C-67DA-724A-4168D9428158}"/>
              </a:ext>
            </a:extLst>
          </p:cNvPr>
          <p:cNvSpPr>
            <a:spLocks noGrp="1"/>
          </p:cNvSpPr>
          <p:nvPr>
            <p:ph type="title"/>
          </p:nvPr>
        </p:nvSpPr>
        <p:spPr/>
        <p:txBody>
          <a:bodyPr/>
          <a:lstStyle/>
          <a:p>
            <a:r>
              <a:rPr lang="en-US" dirty="0"/>
              <a:t>Childcare as a Barrier to Employment </a:t>
            </a:r>
          </a:p>
        </p:txBody>
      </p:sp>
      <p:sp>
        <p:nvSpPr>
          <p:cNvPr id="5" name="Content Placeholder 4">
            <a:extLst>
              <a:ext uri="{FF2B5EF4-FFF2-40B4-BE49-F238E27FC236}">
                <a16:creationId xmlns:a16="http://schemas.microsoft.com/office/drawing/2014/main" id="{D499CE8B-E7F7-92B9-0E4E-8D3F8534FCD0}"/>
              </a:ext>
            </a:extLst>
          </p:cNvPr>
          <p:cNvSpPr>
            <a:spLocks noGrp="1"/>
          </p:cNvSpPr>
          <p:nvPr>
            <p:ph sz="half" idx="1"/>
          </p:nvPr>
        </p:nvSpPr>
        <p:spPr>
          <a:xfrm>
            <a:off x="815583" y="2704353"/>
            <a:ext cx="4825158" cy="1803101"/>
          </a:xfrm>
        </p:spPr>
        <p:txBody>
          <a:bodyPr>
            <a:normAutofit/>
          </a:bodyPr>
          <a:lstStyle/>
          <a:p>
            <a:pPr marL="0" indent="0">
              <a:buNone/>
            </a:pPr>
            <a:r>
              <a:rPr lang="en-US" sz="2000" dirty="0"/>
              <a:t>Primary Challenges for Childcare</a:t>
            </a:r>
          </a:p>
          <a:p>
            <a:pPr lvl="1"/>
            <a:r>
              <a:rPr lang="en-US" sz="1800" dirty="0"/>
              <a:t>Cost</a:t>
            </a:r>
          </a:p>
          <a:p>
            <a:pPr lvl="1"/>
            <a:r>
              <a:rPr lang="en-US" sz="1800" dirty="0"/>
              <a:t>Limited availability </a:t>
            </a:r>
          </a:p>
          <a:p>
            <a:pPr lvl="1"/>
            <a:r>
              <a:rPr lang="en-US" sz="1800" dirty="0"/>
              <a:t>Scheduling</a:t>
            </a:r>
          </a:p>
        </p:txBody>
      </p:sp>
      <p:graphicFrame>
        <p:nvGraphicFramePr>
          <p:cNvPr id="9" name="Content Placeholder 8">
            <a:extLst>
              <a:ext uri="{FF2B5EF4-FFF2-40B4-BE49-F238E27FC236}">
                <a16:creationId xmlns:a16="http://schemas.microsoft.com/office/drawing/2014/main" id="{12E62ADE-2047-AA9D-ED4A-E11BE9A278E6}"/>
              </a:ext>
            </a:extLst>
          </p:cNvPr>
          <p:cNvGraphicFramePr>
            <a:graphicFrameLocks noGrp="1"/>
          </p:cNvGraphicFramePr>
          <p:nvPr>
            <p:ph sz="half" idx="2"/>
            <p:extLst>
              <p:ext uri="{D42A27DB-BD31-4B8C-83A1-F6EECF244321}">
                <p14:modId xmlns:p14="http://schemas.microsoft.com/office/powerpoint/2010/main" val="1093072831"/>
              </p:ext>
            </p:extLst>
          </p:nvPr>
        </p:nvGraphicFramePr>
        <p:xfrm>
          <a:off x="6208713" y="2603499"/>
          <a:ext cx="4982026" cy="365442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D838CFA-A311-04DA-4C3A-3C2C222B7C39}"/>
              </a:ext>
            </a:extLst>
          </p:cNvPr>
          <p:cNvSpPr>
            <a:spLocks noGrp="1"/>
          </p:cNvSpPr>
          <p:nvPr>
            <p:ph type="sldNum" sz="quarter" idx="12"/>
          </p:nvPr>
        </p:nvSpPr>
        <p:spPr/>
        <p:txBody>
          <a:bodyPr/>
          <a:lstStyle/>
          <a:p>
            <a:fld id="{9FF96B15-8338-45D5-A943-561235072D66}" type="slidenum">
              <a:rPr lang="en-US" noProof="0" smtClean="0"/>
              <a:t>19</a:t>
            </a:fld>
            <a:endParaRPr lang="en-US" noProof="0" dirty="0"/>
          </a:p>
        </p:txBody>
      </p:sp>
      <p:sp>
        <p:nvSpPr>
          <p:cNvPr id="10" name="TextBox 9">
            <a:extLst>
              <a:ext uri="{FF2B5EF4-FFF2-40B4-BE49-F238E27FC236}">
                <a16:creationId xmlns:a16="http://schemas.microsoft.com/office/drawing/2014/main" id="{F25355FF-87E5-6381-32FA-E789A125B716}"/>
              </a:ext>
            </a:extLst>
          </p:cNvPr>
          <p:cNvSpPr txBox="1"/>
          <p:nvPr/>
        </p:nvSpPr>
        <p:spPr>
          <a:xfrm>
            <a:off x="815583" y="4507454"/>
            <a:ext cx="4657725" cy="1569660"/>
          </a:xfrm>
          <a:prstGeom prst="rect">
            <a:avLst/>
          </a:prstGeom>
          <a:noFill/>
        </p:spPr>
        <p:txBody>
          <a:bodyPr wrap="square" rtlCol="0">
            <a:spAutoFit/>
          </a:bodyPr>
          <a:lstStyle/>
          <a:p>
            <a:r>
              <a:rPr lang="en-US" sz="2400" b="1" i="0" u="none" strike="noStrike" dirty="0">
                <a:solidFill>
                  <a:srgbClr val="2B2D27"/>
                </a:solidFill>
                <a:effectLst/>
              </a:rPr>
              <a:t>The average family in the Springfield Region spends up to </a:t>
            </a:r>
            <a:r>
              <a:rPr lang="en-US" sz="2400" b="1" i="0" u="none" strike="noStrike" dirty="0">
                <a:solidFill>
                  <a:schemeClr val="accent2"/>
                </a:solidFill>
                <a:effectLst/>
              </a:rPr>
              <a:t>18% of their annual income </a:t>
            </a:r>
            <a:r>
              <a:rPr lang="en-US" sz="2400" b="1" i="0" u="none" strike="noStrike" dirty="0">
                <a:solidFill>
                  <a:srgbClr val="2B2D27"/>
                </a:solidFill>
                <a:effectLst/>
              </a:rPr>
              <a:t>on childcare.</a:t>
            </a:r>
            <a:endParaRPr lang="en-US" sz="2400" b="1" dirty="0"/>
          </a:p>
        </p:txBody>
      </p:sp>
    </p:spTree>
    <p:extLst>
      <p:ext uri="{BB962C8B-B14F-4D97-AF65-F5344CB8AC3E}">
        <p14:creationId xmlns:p14="http://schemas.microsoft.com/office/powerpoint/2010/main" val="199174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BFB61C9-D4E0-6548-ED37-588FF4AEF5DD}"/>
              </a:ext>
            </a:extLst>
          </p:cNvPr>
          <p:cNvPicPr>
            <a:picLocks noGrp="1" noChangeAspect="1"/>
          </p:cNvPicPr>
          <p:nvPr>
            <p:ph sz="quarter" idx="13"/>
          </p:nvPr>
        </p:nvPicPr>
        <p:blipFill>
          <a:blip r:embed="rId3"/>
          <a:stretch>
            <a:fillRect/>
          </a:stretch>
        </p:blipFill>
        <p:spPr>
          <a:xfrm>
            <a:off x="5497157" y="201024"/>
            <a:ext cx="6455952" cy="6455952"/>
          </a:xfrm>
        </p:spPr>
      </p:pic>
      <p:sp>
        <p:nvSpPr>
          <p:cNvPr id="2" name="Title 1">
            <a:extLst>
              <a:ext uri="{FF2B5EF4-FFF2-40B4-BE49-F238E27FC236}">
                <a16:creationId xmlns:a16="http://schemas.microsoft.com/office/drawing/2014/main" id="{BBF972FD-ED01-4FCA-AA70-28DB82CD03D7}"/>
              </a:ext>
            </a:extLst>
          </p:cNvPr>
          <p:cNvSpPr>
            <a:spLocks noGrp="1"/>
          </p:cNvSpPr>
          <p:nvPr>
            <p:ph type="title"/>
          </p:nvPr>
        </p:nvSpPr>
        <p:spPr>
          <a:xfrm>
            <a:off x="1075248" y="835058"/>
            <a:ext cx="3860260" cy="2466365"/>
          </a:xfrm>
        </p:spPr>
        <p:txBody>
          <a:bodyPr anchor="ctr">
            <a:normAutofit/>
          </a:bodyPr>
          <a:lstStyle/>
          <a:p>
            <a:pPr>
              <a:lnSpc>
                <a:spcPct val="90000"/>
              </a:lnSpc>
            </a:pPr>
            <a:r>
              <a:rPr lang="en-US" sz="4000" dirty="0"/>
              <a:t>The Working Communities Challenge in Vermont </a:t>
            </a:r>
          </a:p>
        </p:txBody>
      </p:sp>
      <p:sp>
        <p:nvSpPr>
          <p:cNvPr id="3" name="Content Placeholder 2">
            <a:extLst>
              <a:ext uri="{FF2B5EF4-FFF2-40B4-BE49-F238E27FC236}">
                <a16:creationId xmlns:a16="http://schemas.microsoft.com/office/drawing/2014/main" id="{E06E1D15-9C4E-4247-8D56-384D452D5B48}"/>
              </a:ext>
            </a:extLst>
          </p:cNvPr>
          <p:cNvSpPr>
            <a:spLocks noGrp="1"/>
          </p:cNvSpPr>
          <p:nvPr>
            <p:ph type="body" sz="half" idx="2"/>
          </p:nvPr>
        </p:nvSpPr>
        <p:spPr>
          <a:xfrm>
            <a:off x="1075248" y="2907890"/>
            <a:ext cx="4557587" cy="2667000"/>
          </a:xfrm>
        </p:spPr>
        <p:txBody>
          <a:bodyPr anchor="ctr">
            <a:noAutofit/>
          </a:bodyPr>
          <a:lstStyle/>
          <a:p>
            <a:pPr marL="0" indent="0">
              <a:lnSpc>
                <a:spcPct val="90000"/>
              </a:lnSpc>
              <a:spcBef>
                <a:spcPts val="0"/>
              </a:spcBef>
              <a:buNone/>
            </a:pPr>
            <a:endParaRPr lang="en-US" sz="1800" dirty="0"/>
          </a:p>
          <a:p>
            <a:pPr marL="0" indent="0">
              <a:lnSpc>
                <a:spcPct val="90000"/>
              </a:lnSpc>
              <a:spcBef>
                <a:spcPts val="0"/>
              </a:spcBef>
              <a:buNone/>
            </a:pPr>
            <a:r>
              <a:rPr lang="en-US" sz="1800" dirty="0"/>
              <a:t>Springfield Region received the grant in 2021</a:t>
            </a:r>
          </a:p>
          <a:p>
            <a:pPr marL="0" indent="0">
              <a:lnSpc>
                <a:spcPct val="90000"/>
              </a:lnSpc>
              <a:spcBef>
                <a:spcPts val="0"/>
              </a:spcBef>
              <a:buNone/>
            </a:pPr>
            <a:endParaRPr lang="en-US" sz="1800" dirty="0"/>
          </a:p>
          <a:p>
            <a:pPr marL="0" indent="0">
              <a:lnSpc>
                <a:spcPct val="90000"/>
              </a:lnSpc>
              <a:spcBef>
                <a:spcPts val="0"/>
              </a:spcBef>
              <a:buNone/>
            </a:pPr>
            <a:r>
              <a:rPr lang="en-US" sz="1800" dirty="0"/>
              <a:t>Provided by the Federal Reserve Bank of Boston</a:t>
            </a:r>
          </a:p>
        </p:txBody>
      </p:sp>
      <p:sp>
        <p:nvSpPr>
          <p:cNvPr id="4" name="Slide Number Placeholder 3">
            <a:extLst>
              <a:ext uri="{FF2B5EF4-FFF2-40B4-BE49-F238E27FC236}">
                <a16:creationId xmlns:a16="http://schemas.microsoft.com/office/drawing/2014/main" id="{2909131B-A0A3-4D97-88D4-20FF09A3CD63}"/>
              </a:ext>
            </a:extLst>
          </p:cNvPr>
          <p:cNvSpPr>
            <a:spLocks noGrp="1"/>
          </p:cNvSpPr>
          <p:nvPr>
            <p:ph type="sldNum" sz="quarter" idx="12"/>
          </p:nvPr>
        </p:nvSpPr>
        <p:spPr/>
        <p:txBody>
          <a:bodyPr anchor="b">
            <a:normAutofit/>
          </a:bodyPr>
          <a:lstStyle/>
          <a:p>
            <a:pPr>
              <a:spcAft>
                <a:spcPts val="600"/>
              </a:spcAft>
            </a:pPr>
            <a:fld id="{9FF96B15-8338-45D5-A943-561235072D66}" type="slidenum">
              <a:rPr lang="en-US" noProof="0" smtClean="0"/>
              <a:pPr>
                <a:spcAft>
                  <a:spcPts val="600"/>
                </a:spcAft>
              </a:pPr>
              <a:t>2</a:t>
            </a:fld>
            <a:endParaRPr lang="en-US" noProof="0"/>
          </a:p>
        </p:txBody>
      </p:sp>
    </p:spTree>
    <p:extLst>
      <p:ext uri="{BB962C8B-B14F-4D97-AF65-F5344CB8AC3E}">
        <p14:creationId xmlns:p14="http://schemas.microsoft.com/office/powerpoint/2010/main" val="211346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8F3A-79AA-439B-9174-B175EECA4D83}"/>
              </a:ext>
            </a:extLst>
          </p:cNvPr>
          <p:cNvSpPr>
            <a:spLocks noGrp="1"/>
          </p:cNvSpPr>
          <p:nvPr>
            <p:ph type="title"/>
          </p:nvPr>
        </p:nvSpPr>
        <p:spPr/>
        <p:txBody>
          <a:bodyPr/>
          <a:lstStyle/>
          <a:p>
            <a:r>
              <a:rPr lang="en-US" dirty="0"/>
              <a:t>WCC Childcare Assistance Fund</a:t>
            </a:r>
          </a:p>
        </p:txBody>
      </p:sp>
      <p:sp>
        <p:nvSpPr>
          <p:cNvPr id="3" name="Text Placeholder 2">
            <a:extLst>
              <a:ext uri="{FF2B5EF4-FFF2-40B4-BE49-F238E27FC236}">
                <a16:creationId xmlns:a16="http://schemas.microsoft.com/office/drawing/2014/main" id="{BA2C3DB2-8231-428E-8D3C-D577AD32818E}"/>
              </a:ext>
            </a:extLst>
          </p:cNvPr>
          <p:cNvSpPr>
            <a:spLocks noGrp="1"/>
          </p:cNvSpPr>
          <p:nvPr>
            <p:ph type="body" idx="1"/>
          </p:nvPr>
        </p:nvSpPr>
        <p:spPr/>
        <p:txBody>
          <a:bodyPr/>
          <a:lstStyle/>
          <a:p>
            <a:r>
              <a:rPr lang="en-US" dirty="0"/>
              <a:t>Eligibility</a:t>
            </a:r>
          </a:p>
        </p:txBody>
      </p:sp>
      <p:sp>
        <p:nvSpPr>
          <p:cNvPr id="4" name="Content Placeholder 3">
            <a:extLst>
              <a:ext uri="{FF2B5EF4-FFF2-40B4-BE49-F238E27FC236}">
                <a16:creationId xmlns:a16="http://schemas.microsoft.com/office/drawing/2014/main" id="{611673BA-A84A-4AC7-88FE-BA731770FF5F}"/>
              </a:ext>
            </a:extLst>
          </p:cNvPr>
          <p:cNvSpPr>
            <a:spLocks noGrp="1"/>
          </p:cNvSpPr>
          <p:nvPr>
            <p:ph sz="half" idx="2"/>
          </p:nvPr>
        </p:nvSpPr>
        <p:spPr>
          <a:xfrm>
            <a:off x="1154954" y="3179762"/>
            <a:ext cx="4825158" cy="2840039"/>
          </a:xfrm>
        </p:spPr>
        <p:txBody>
          <a:bodyPr/>
          <a:lstStyle/>
          <a:p>
            <a:r>
              <a:rPr lang="en-US" dirty="0"/>
              <a:t>Live within the SAWCC Region</a:t>
            </a:r>
          </a:p>
          <a:p>
            <a:r>
              <a:rPr lang="en-US" dirty="0"/>
              <a:t>Physical custody of at least one child living in the home.</a:t>
            </a:r>
          </a:p>
          <a:p>
            <a:r>
              <a:rPr lang="en-US" dirty="0"/>
              <a:t>At least one parent/guardian in the household is working or seeking employment</a:t>
            </a:r>
          </a:p>
          <a:p>
            <a:r>
              <a:rPr lang="en-US" b="1" dirty="0"/>
              <a:t>There is no income requirement to access the fund</a:t>
            </a:r>
          </a:p>
          <a:p>
            <a:pPr marL="0" indent="0">
              <a:buNone/>
            </a:pPr>
            <a:endParaRPr lang="en-US" dirty="0"/>
          </a:p>
        </p:txBody>
      </p:sp>
      <p:sp>
        <p:nvSpPr>
          <p:cNvPr id="5" name="Text Placeholder 4">
            <a:extLst>
              <a:ext uri="{FF2B5EF4-FFF2-40B4-BE49-F238E27FC236}">
                <a16:creationId xmlns:a16="http://schemas.microsoft.com/office/drawing/2014/main" id="{BA7D4236-9A6A-4CB2-B4DC-3D548E2D27F1}"/>
              </a:ext>
            </a:extLst>
          </p:cNvPr>
          <p:cNvSpPr>
            <a:spLocks noGrp="1"/>
          </p:cNvSpPr>
          <p:nvPr>
            <p:ph type="body" sz="quarter" idx="3"/>
          </p:nvPr>
        </p:nvSpPr>
        <p:spPr/>
        <p:txBody>
          <a:bodyPr/>
          <a:lstStyle/>
          <a:p>
            <a:r>
              <a:rPr lang="en-US" dirty="0"/>
              <a:t>How to apply</a:t>
            </a:r>
          </a:p>
        </p:txBody>
      </p:sp>
      <p:sp>
        <p:nvSpPr>
          <p:cNvPr id="6" name="Content Placeholder 5">
            <a:extLst>
              <a:ext uri="{FF2B5EF4-FFF2-40B4-BE49-F238E27FC236}">
                <a16:creationId xmlns:a16="http://schemas.microsoft.com/office/drawing/2014/main" id="{3203807D-735E-422F-88E8-B4A95E024332}"/>
              </a:ext>
            </a:extLst>
          </p:cNvPr>
          <p:cNvSpPr>
            <a:spLocks noGrp="1"/>
          </p:cNvSpPr>
          <p:nvPr>
            <p:ph sz="quarter" idx="4"/>
          </p:nvPr>
        </p:nvSpPr>
        <p:spPr/>
        <p:txBody>
          <a:bodyPr/>
          <a:lstStyle/>
          <a:p>
            <a:r>
              <a:rPr lang="en-US" dirty="0"/>
              <a:t>Contact Springfield Area Parent Child Center – ask for Working Communities Childcare Fund</a:t>
            </a:r>
          </a:p>
          <a:p>
            <a:endParaRPr lang="en-US" dirty="0"/>
          </a:p>
          <a:p>
            <a:endParaRPr lang="en-US" dirty="0"/>
          </a:p>
        </p:txBody>
      </p:sp>
      <p:sp>
        <p:nvSpPr>
          <p:cNvPr id="7" name="Slide Number Placeholder 6">
            <a:extLst>
              <a:ext uri="{FF2B5EF4-FFF2-40B4-BE49-F238E27FC236}">
                <a16:creationId xmlns:a16="http://schemas.microsoft.com/office/drawing/2014/main" id="{B765BE27-0165-4E57-82CE-E6891592204F}"/>
              </a:ext>
            </a:extLst>
          </p:cNvPr>
          <p:cNvSpPr>
            <a:spLocks noGrp="1"/>
          </p:cNvSpPr>
          <p:nvPr>
            <p:ph type="sldNum" sz="quarter" idx="12"/>
          </p:nvPr>
        </p:nvSpPr>
        <p:spPr/>
        <p:txBody>
          <a:bodyPr/>
          <a:lstStyle/>
          <a:p>
            <a:fld id="{9FF96B15-8338-45D5-A943-561235072D66}" type="slidenum">
              <a:rPr lang="en-US" noProof="0" smtClean="0"/>
              <a:t>20</a:t>
            </a:fld>
            <a:endParaRPr lang="en-US" noProof="0" dirty="0"/>
          </a:p>
        </p:txBody>
      </p:sp>
      <p:pic>
        <p:nvPicPr>
          <p:cNvPr id="9" name="Picture 8" descr="A group of people standing in a line&#10;&#10;Description automatically generated with low confidence">
            <a:extLst>
              <a:ext uri="{FF2B5EF4-FFF2-40B4-BE49-F238E27FC236}">
                <a16:creationId xmlns:a16="http://schemas.microsoft.com/office/drawing/2014/main" id="{92A67A9E-234F-4B7D-8C95-BBED474C5DD3}"/>
              </a:ext>
            </a:extLst>
          </p:cNvPr>
          <p:cNvPicPr/>
          <p:nvPr/>
        </p:nvPicPr>
        <p:blipFill>
          <a:blip r:embed="rId3">
            <a:extLst>
              <a:ext uri="{28A0092B-C50C-407E-A947-70E740481C1C}">
                <a14:useLocalDpi xmlns:a14="http://schemas.microsoft.com/office/drawing/2010/main" val="0"/>
              </a:ext>
            </a:extLst>
          </a:blip>
          <a:stretch>
            <a:fillRect/>
          </a:stretch>
        </p:blipFill>
        <p:spPr>
          <a:xfrm>
            <a:off x="6904006" y="4102630"/>
            <a:ext cx="3448534" cy="1924066"/>
          </a:xfrm>
          <a:prstGeom prst="rect">
            <a:avLst/>
          </a:prstGeom>
        </p:spPr>
      </p:pic>
    </p:spTree>
    <p:extLst>
      <p:ext uri="{BB962C8B-B14F-4D97-AF65-F5344CB8AC3E}">
        <p14:creationId xmlns:p14="http://schemas.microsoft.com/office/powerpoint/2010/main" val="138153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F63D3A-A3D7-401C-B53B-24038ED4969F}"/>
              </a:ext>
            </a:extLst>
          </p:cNvPr>
          <p:cNvSpPr>
            <a:spLocks noGrp="1"/>
          </p:cNvSpPr>
          <p:nvPr>
            <p:ph type="title"/>
          </p:nvPr>
        </p:nvSpPr>
        <p:spPr>
          <a:xfrm>
            <a:off x="752475" y="925013"/>
            <a:ext cx="3687667" cy="1027612"/>
          </a:xfrm>
        </p:spPr>
        <p:txBody>
          <a:bodyPr/>
          <a:lstStyle/>
          <a:p>
            <a:r>
              <a:rPr lang="en-US" sz="3200" dirty="0"/>
              <a:t>Who is Involved?</a:t>
            </a:r>
          </a:p>
        </p:txBody>
      </p:sp>
      <p:sp>
        <p:nvSpPr>
          <p:cNvPr id="4" name="Slide Number Placeholder 3">
            <a:extLst>
              <a:ext uri="{FF2B5EF4-FFF2-40B4-BE49-F238E27FC236}">
                <a16:creationId xmlns:a16="http://schemas.microsoft.com/office/drawing/2014/main" id="{B3825E6D-18A0-488B-A43D-BFE186F43B51}"/>
              </a:ext>
            </a:extLst>
          </p:cNvPr>
          <p:cNvSpPr>
            <a:spLocks noGrp="1"/>
          </p:cNvSpPr>
          <p:nvPr>
            <p:ph type="sldNum" sz="quarter" idx="12"/>
          </p:nvPr>
        </p:nvSpPr>
        <p:spPr/>
        <p:txBody>
          <a:bodyPr/>
          <a:lstStyle/>
          <a:p>
            <a:fld id="{9FF96B15-8338-45D5-A943-561235072D66}" type="slidenum">
              <a:rPr lang="en-US" noProof="0" smtClean="0"/>
              <a:t>21</a:t>
            </a:fld>
            <a:endParaRPr lang="en-US" noProof="0" dirty="0"/>
          </a:p>
        </p:txBody>
      </p:sp>
      <p:graphicFrame>
        <p:nvGraphicFramePr>
          <p:cNvPr id="5" name="Content Placeholder 4">
            <a:extLst>
              <a:ext uri="{FF2B5EF4-FFF2-40B4-BE49-F238E27FC236}">
                <a16:creationId xmlns:a16="http://schemas.microsoft.com/office/drawing/2014/main" id="{884A7ADB-D32D-4B70-9DAD-0FB69464CAF3}"/>
              </a:ext>
            </a:extLst>
          </p:cNvPr>
          <p:cNvGraphicFramePr>
            <a:graphicFrameLocks noGrp="1"/>
          </p:cNvGraphicFramePr>
          <p:nvPr>
            <p:ph idx="4294967295"/>
            <p:extLst>
              <p:ext uri="{D42A27DB-BD31-4B8C-83A1-F6EECF244321}">
                <p14:modId xmlns:p14="http://schemas.microsoft.com/office/powerpoint/2010/main" val="506031230"/>
              </p:ext>
            </p:extLst>
          </p:nvPr>
        </p:nvGraphicFramePr>
        <p:xfrm>
          <a:off x="4876800" y="547687"/>
          <a:ext cx="6562725" cy="576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5">
            <a:extLst>
              <a:ext uri="{FF2B5EF4-FFF2-40B4-BE49-F238E27FC236}">
                <a16:creationId xmlns:a16="http://schemas.microsoft.com/office/drawing/2014/main" id="{74498911-ABD5-0739-78D5-0EDF53226EC7}"/>
              </a:ext>
            </a:extLst>
          </p:cNvPr>
          <p:cNvSpPr txBox="1">
            <a:spLocks/>
          </p:cNvSpPr>
          <p:nvPr/>
        </p:nvSpPr>
        <p:spPr bwMode="gray">
          <a:xfrm>
            <a:off x="752475" y="2418971"/>
            <a:ext cx="3438881" cy="31341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3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320259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B3A6-2100-436E-BDDB-FE8029C93878}"/>
              </a:ext>
            </a:extLst>
          </p:cNvPr>
          <p:cNvSpPr>
            <a:spLocks noGrp="1"/>
          </p:cNvSpPr>
          <p:nvPr>
            <p:ph type="title"/>
          </p:nvPr>
        </p:nvSpPr>
        <p:spPr>
          <a:xfrm>
            <a:off x="1154954" y="1004025"/>
            <a:ext cx="8761413" cy="706964"/>
          </a:xfrm>
        </p:spPr>
        <p:txBody>
          <a:bodyPr/>
          <a:lstStyle/>
          <a:p>
            <a:r>
              <a:rPr lang="en-US" dirty="0"/>
              <a:t>WCC Subcommittees</a:t>
            </a:r>
          </a:p>
        </p:txBody>
      </p:sp>
      <p:sp>
        <p:nvSpPr>
          <p:cNvPr id="3" name="Content Placeholder 2">
            <a:extLst>
              <a:ext uri="{FF2B5EF4-FFF2-40B4-BE49-F238E27FC236}">
                <a16:creationId xmlns:a16="http://schemas.microsoft.com/office/drawing/2014/main" id="{9866E41D-FA9B-4649-8360-311E6ED972BD}"/>
              </a:ext>
            </a:extLst>
          </p:cNvPr>
          <p:cNvSpPr>
            <a:spLocks noGrp="1"/>
          </p:cNvSpPr>
          <p:nvPr>
            <p:ph sz="half" idx="1"/>
          </p:nvPr>
        </p:nvSpPr>
        <p:spPr>
          <a:xfrm>
            <a:off x="5104138" y="2663547"/>
            <a:ext cx="2902696" cy="2634325"/>
          </a:xfrm>
        </p:spPr>
        <p:txBody>
          <a:bodyPr>
            <a:normAutofit fontScale="77500" lnSpcReduction="20000"/>
          </a:bodyPr>
          <a:lstStyle/>
          <a:p>
            <a:pPr marL="0" indent="0">
              <a:buNone/>
            </a:pPr>
            <a:r>
              <a:rPr lang="en-US" dirty="0"/>
              <a:t>Transportation Taskforce</a:t>
            </a:r>
          </a:p>
          <a:p>
            <a:pPr lvl="1"/>
            <a:r>
              <a:rPr lang="en-US" dirty="0"/>
              <a:t>MARC </a:t>
            </a:r>
          </a:p>
          <a:p>
            <a:pPr lvl="1"/>
            <a:r>
              <a:rPr lang="en-US" dirty="0"/>
              <a:t>Vermont Dept. of Trans.</a:t>
            </a:r>
          </a:p>
          <a:p>
            <a:pPr lvl="1"/>
            <a:r>
              <a:rPr lang="en-US" dirty="0"/>
              <a:t>The Moover</a:t>
            </a:r>
          </a:p>
          <a:p>
            <a:pPr lvl="1"/>
            <a:r>
              <a:rPr lang="en-US" dirty="0"/>
              <a:t>Reach Up </a:t>
            </a:r>
          </a:p>
          <a:p>
            <a:pPr lvl="1"/>
            <a:r>
              <a:rPr lang="en-US" dirty="0"/>
              <a:t>CHT members</a:t>
            </a:r>
          </a:p>
          <a:p>
            <a:pPr lvl="1"/>
            <a:r>
              <a:rPr lang="en-US" dirty="0"/>
              <a:t>Working Fields</a:t>
            </a:r>
          </a:p>
          <a:p>
            <a:pPr lvl="1"/>
            <a:r>
              <a:rPr lang="en-US" dirty="0"/>
              <a:t>HireAbility</a:t>
            </a:r>
          </a:p>
        </p:txBody>
      </p:sp>
      <p:sp>
        <p:nvSpPr>
          <p:cNvPr id="4" name="Content Placeholder 3">
            <a:extLst>
              <a:ext uri="{FF2B5EF4-FFF2-40B4-BE49-F238E27FC236}">
                <a16:creationId xmlns:a16="http://schemas.microsoft.com/office/drawing/2014/main" id="{CE03D955-E78D-498A-9452-1D586D369D06}"/>
              </a:ext>
            </a:extLst>
          </p:cNvPr>
          <p:cNvSpPr>
            <a:spLocks noGrp="1"/>
          </p:cNvSpPr>
          <p:nvPr>
            <p:ph sz="half" idx="2"/>
          </p:nvPr>
        </p:nvSpPr>
        <p:spPr>
          <a:xfrm>
            <a:off x="8627748" y="2663547"/>
            <a:ext cx="3031692" cy="2767490"/>
          </a:xfrm>
        </p:spPr>
        <p:txBody>
          <a:bodyPr>
            <a:normAutofit fontScale="77500" lnSpcReduction="20000"/>
          </a:bodyPr>
          <a:lstStyle/>
          <a:p>
            <a:pPr marL="0" indent="0">
              <a:buNone/>
            </a:pPr>
            <a:r>
              <a:rPr lang="en-US" dirty="0"/>
              <a:t>Childcare Counts Coalition</a:t>
            </a:r>
          </a:p>
          <a:p>
            <a:pPr lvl="1"/>
            <a:r>
              <a:rPr lang="en-US" dirty="0"/>
              <a:t>SAPCC </a:t>
            </a:r>
          </a:p>
          <a:p>
            <a:pPr lvl="1"/>
            <a:r>
              <a:rPr lang="en-US" dirty="0"/>
              <a:t>Building Bright Futures </a:t>
            </a:r>
          </a:p>
          <a:p>
            <a:pPr lvl="1"/>
            <a:r>
              <a:rPr lang="en-US" dirty="0"/>
              <a:t>Let’s Grow Kids</a:t>
            </a:r>
          </a:p>
          <a:p>
            <a:pPr lvl="1"/>
            <a:r>
              <a:rPr lang="en-US" dirty="0"/>
              <a:t>Reach Up</a:t>
            </a:r>
          </a:p>
          <a:p>
            <a:pPr lvl="1"/>
            <a:r>
              <a:rPr lang="en-US" dirty="0"/>
              <a:t>HCRS</a:t>
            </a:r>
          </a:p>
          <a:p>
            <a:pPr lvl="1"/>
            <a:r>
              <a:rPr lang="en-US" dirty="0"/>
              <a:t>AHS</a:t>
            </a:r>
          </a:p>
          <a:p>
            <a:pPr lvl="1"/>
            <a:r>
              <a:rPr lang="en-US" dirty="0"/>
              <a:t>Edgar May</a:t>
            </a:r>
          </a:p>
          <a:p>
            <a:pPr lvl="1"/>
            <a:r>
              <a:rPr lang="en-US" dirty="0"/>
              <a:t>School Districts</a:t>
            </a:r>
          </a:p>
          <a:p>
            <a:pPr lvl="1"/>
            <a:r>
              <a:rPr lang="en-US" dirty="0"/>
              <a:t>Local Providers</a:t>
            </a:r>
          </a:p>
        </p:txBody>
      </p:sp>
      <p:sp>
        <p:nvSpPr>
          <p:cNvPr id="5" name="Slide Number Placeholder 4">
            <a:extLst>
              <a:ext uri="{FF2B5EF4-FFF2-40B4-BE49-F238E27FC236}">
                <a16:creationId xmlns:a16="http://schemas.microsoft.com/office/drawing/2014/main" id="{AE555E14-1910-45E0-9DDA-6522288AB5B2}"/>
              </a:ext>
            </a:extLst>
          </p:cNvPr>
          <p:cNvSpPr>
            <a:spLocks noGrp="1"/>
          </p:cNvSpPr>
          <p:nvPr>
            <p:ph type="sldNum" sz="quarter" idx="12"/>
          </p:nvPr>
        </p:nvSpPr>
        <p:spPr/>
        <p:txBody>
          <a:bodyPr/>
          <a:lstStyle/>
          <a:p>
            <a:fld id="{9FF96B15-8338-45D5-A943-561235072D66}" type="slidenum">
              <a:rPr lang="en-US" noProof="0" smtClean="0"/>
              <a:t>22</a:t>
            </a:fld>
            <a:endParaRPr lang="en-US" noProof="0" dirty="0"/>
          </a:p>
        </p:txBody>
      </p:sp>
      <p:sp>
        <p:nvSpPr>
          <p:cNvPr id="10" name="Content Placeholder 3">
            <a:extLst>
              <a:ext uri="{FF2B5EF4-FFF2-40B4-BE49-F238E27FC236}">
                <a16:creationId xmlns:a16="http://schemas.microsoft.com/office/drawing/2014/main" id="{21D254B0-E11D-40F1-951B-49085BA71F70}"/>
              </a:ext>
            </a:extLst>
          </p:cNvPr>
          <p:cNvSpPr txBox="1">
            <a:spLocks/>
          </p:cNvSpPr>
          <p:nvPr/>
        </p:nvSpPr>
        <p:spPr>
          <a:xfrm>
            <a:off x="773214" y="2692276"/>
            <a:ext cx="3411954" cy="34865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Understanding challenges – impact on individuals, families, partners and employers</a:t>
            </a:r>
          </a:p>
          <a:p>
            <a:endParaRPr lang="en-US" dirty="0"/>
          </a:p>
          <a:p>
            <a:r>
              <a:rPr lang="en-US" dirty="0"/>
              <a:t>Documenting existing resources</a:t>
            </a:r>
          </a:p>
          <a:p>
            <a:endParaRPr lang="en-US" dirty="0"/>
          </a:p>
          <a:p>
            <a:r>
              <a:rPr lang="en-US" dirty="0"/>
              <a:t>Working to create systemic change</a:t>
            </a:r>
          </a:p>
        </p:txBody>
      </p:sp>
      <p:cxnSp>
        <p:nvCxnSpPr>
          <p:cNvPr id="12" name="Straight Connector 11">
            <a:extLst>
              <a:ext uri="{FF2B5EF4-FFF2-40B4-BE49-F238E27FC236}">
                <a16:creationId xmlns:a16="http://schemas.microsoft.com/office/drawing/2014/main" id="{B319968C-453C-4A5D-9C0C-C4AC39D99AA6}"/>
              </a:ext>
            </a:extLst>
          </p:cNvPr>
          <p:cNvCxnSpPr/>
          <p:nvPr/>
        </p:nvCxnSpPr>
        <p:spPr>
          <a:xfrm>
            <a:off x="4483223" y="2530382"/>
            <a:ext cx="0" cy="379939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13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AC6B1252-B205-4576-9C80-7B0700D8F93A}"/>
              </a:ext>
            </a:extLst>
          </p:cNvPr>
          <p:cNvSpPr>
            <a:spLocks noGrp="1"/>
          </p:cNvSpPr>
          <p:nvPr>
            <p:ph type="title"/>
          </p:nvPr>
        </p:nvSpPr>
        <p:spPr>
          <a:xfrm>
            <a:off x="1154953" y="973668"/>
            <a:ext cx="8761413" cy="706964"/>
          </a:xfrm>
        </p:spPr>
        <p:txBody>
          <a:bodyPr/>
          <a:lstStyle/>
          <a:p>
            <a:r>
              <a:rPr lang="en-US" dirty="0"/>
              <a:t>Who is Involved? </a:t>
            </a:r>
          </a:p>
        </p:txBody>
      </p:sp>
      <p:sp>
        <p:nvSpPr>
          <p:cNvPr id="24" name="Content Placeholder 2">
            <a:extLst>
              <a:ext uri="{FF2B5EF4-FFF2-40B4-BE49-F238E27FC236}">
                <a16:creationId xmlns:a16="http://schemas.microsoft.com/office/drawing/2014/main" id="{1C42D113-00F4-48D1-B5BA-6658D7BDCF3F}"/>
              </a:ext>
            </a:extLst>
          </p:cNvPr>
          <p:cNvSpPr>
            <a:spLocks noGrp="1"/>
          </p:cNvSpPr>
          <p:nvPr>
            <p:ph sz="half" idx="1"/>
          </p:nvPr>
        </p:nvSpPr>
        <p:spPr>
          <a:xfrm>
            <a:off x="844235" y="2468031"/>
            <a:ext cx="4890740" cy="3879503"/>
          </a:xfrm>
        </p:spPr>
        <p:txBody>
          <a:bodyPr>
            <a:normAutofit fontScale="40000" lnSpcReduction="20000"/>
          </a:bodyPr>
          <a:lstStyle/>
          <a:p>
            <a:pPr marL="0" indent="0">
              <a:buNone/>
            </a:pPr>
            <a:r>
              <a:rPr lang="en-US" sz="4200" dirty="0"/>
              <a:t>CORE TEAM:	</a:t>
            </a:r>
          </a:p>
          <a:p>
            <a:pPr algn="l" fontAlgn="base">
              <a:buFont typeface="Wingdings" panose="05000000000000000000" pitchFamily="2" charset="2"/>
              <a:buChar char="§"/>
            </a:pPr>
            <a:r>
              <a:rPr lang="en-US" sz="4200" b="0" i="0" dirty="0">
                <a:solidFill>
                  <a:srgbClr val="000000"/>
                </a:solidFill>
                <a:effectLst/>
                <a:latin typeface="inherit"/>
              </a:rPr>
              <a:t>River Valley Technical Center </a:t>
            </a:r>
          </a:p>
          <a:p>
            <a:pPr algn="l" fontAlgn="base">
              <a:buFont typeface="Wingdings" panose="05000000000000000000" pitchFamily="2" charset="2"/>
              <a:buChar char="§"/>
            </a:pPr>
            <a:r>
              <a:rPr lang="en-US" sz="4200" b="0" i="0" dirty="0">
                <a:solidFill>
                  <a:srgbClr val="000000"/>
                </a:solidFill>
                <a:effectLst/>
                <a:latin typeface="inherit"/>
              </a:rPr>
              <a:t>Reach Up, VT Agency of Human Services</a:t>
            </a:r>
          </a:p>
          <a:p>
            <a:pPr algn="l" fontAlgn="base">
              <a:buFont typeface="Wingdings" panose="05000000000000000000" pitchFamily="2" charset="2"/>
              <a:buChar char="§"/>
            </a:pPr>
            <a:r>
              <a:rPr lang="en-US" sz="4200" b="0" i="0" dirty="0">
                <a:solidFill>
                  <a:srgbClr val="000000"/>
                </a:solidFill>
                <a:effectLst/>
                <a:latin typeface="inherit"/>
              </a:rPr>
              <a:t>Springfield Regional Development Corporation </a:t>
            </a:r>
          </a:p>
          <a:p>
            <a:pPr algn="l" fontAlgn="base">
              <a:buFont typeface="Wingdings" panose="05000000000000000000" pitchFamily="2" charset="2"/>
              <a:buChar char="§"/>
            </a:pPr>
            <a:r>
              <a:rPr lang="en-US" sz="4200" b="0" i="0" dirty="0">
                <a:solidFill>
                  <a:srgbClr val="000000"/>
                </a:solidFill>
                <a:effectLst/>
                <a:latin typeface="inherit"/>
              </a:rPr>
              <a:t>Vermont Packinghouse, LLC</a:t>
            </a:r>
          </a:p>
          <a:p>
            <a:pPr algn="l" fontAlgn="base">
              <a:buFont typeface="Wingdings" panose="05000000000000000000" pitchFamily="2" charset="2"/>
              <a:buChar char="§"/>
            </a:pPr>
            <a:r>
              <a:rPr lang="en-US" sz="4200" b="0" i="0" dirty="0">
                <a:solidFill>
                  <a:srgbClr val="000000"/>
                </a:solidFill>
                <a:effectLst/>
                <a:latin typeface="inherit"/>
              </a:rPr>
              <a:t>VT Agency of Human Services </a:t>
            </a:r>
          </a:p>
          <a:p>
            <a:pPr marL="0" indent="0">
              <a:buNone/>
            </a:pPr>
            <a:endParaRPr lang="en-US" dirty="0"/>
          </a:p>
        </p:txBody>
      </p:sp>
      <p:sp>
        <p:nvSpPr>
          <p:cNvPr id="22" name="Content Placeholder 3">
            <a:extLst>
              <a:ext uri="{FF2B5EF4-FFF2-40B4-BE49-F238E27FC236}">
                <a16:creationId xmlns:a16="http://schemas.microsoft.com/office/drawing/2014/main" id="{8B1CA594-7E80-4262-9B00-9D61F014D520}"/>
              </a:ext>
            </a:extLst>
          </p:cNvPr>
          <p:cNvSpPr>
            <a:spLocks noGrp="1"/>
          </p:cNvSpPr>
          <p:nvPr>
            <p:ph sz="half" idx="2"/>
          </p:nvPr>
        </p:nvSpPr>
        <p:spPr>
          <a:xfrm>
            <a:off x="6096000" y="2468031"/>
            <a:ext cx="4825159" cy="4094240"/>
          </a:xfrm>
        </p:spPr>
        <p:txBody>
          <a:bodyPr>
            <a:normAutofit fontScale="40000" lnSpcReduction="20000"/>
          </a:bodyPr>
          <a:lstStyle/>
          <a:p>
            <a:pPr marL="0" indent="0">
              <a:buNone/>
            </a:pPr>
            <a:r>
              <a:rPr lang="en-US" sz="3400" dirty="0"/>
              <a:t>COMMUNITY PARTNERS INCLUDE:</a:t>
            </a:r>
          </a:p>
          <a:p>
            <a:pPr fontAlgn="base">
              <a:buFont typeface="Arial" panose="020B0604020202020204" pitchFamily="34" charset="0"/>
              <a:buChar char="•"/>
            </a:pPr>
            <a:r>
              <a:rPr lang="en-US" sz="3400" b="0" i="0" dirty="0">
                <a:solidFill>
                  <a:srgbClr val="000000"/>
                </a:solidFill>
                <a:effectLst/>
                <a:latin typeface="inherit"/>
              </a:rPr>
              <a:t>Mt. Ascutney Regional Commission</a:t>
            </a:r>
          </a:p>
          <a:p>
            <a:pPr algn="l" fontAlgn="base">
              <a:buFont typeface="Arial" panose="020B0604020202020204" pitchFamily="34" charset="0"/>
              <a:buChar char="•"/>
            </a:pPr>
            <a:r>
              <a:rPr lang="en-US" sz="3400" b="0" i="0" dirty="0">
                <a:solidFill>
                  <a:srgbClr val="000000"/>
                </a:solidFill>
                <a:effectLst/>
                <a:latin typeface="inherit"/>
              </a:rPr>
              <a:t>Springfield Area Parent Child Center</a:t>
            </a:r>
          </a:p>
          <a:p>
            <a:pPr algn="l" fontAlgn="base">
              <a:buFont typeface="Arial" panose="020B0604020202020204" pitchFamily="34" charset="0"/>
              <a:buChar char="•"/>
            </a:pPr>
            <a:r>
              <a:rPr lang="en-US" sz="3400" b="0" i="0" dirty="0">
                <a:solidFill>
                  <a:srgbClr val="000000"/>
                </a:solidFill>
                <a:effectLst/>
                <a:latin typeface="inherit"/>
              </a:rPr>
              <a:t>Edgar May Health &amp; Recreation Center</a:t>
            </a:r>
          </a:p>
          <a:p>
            <a:pPr algn="l" fontAlgn="base">
              <a:buFont typeface="Arial" panose="020B0604020202020204" pitchFamily="34" charset="0"/>
              <a:buChar char="•"/>
            </a:pPr>
            <a:r>
              <a:rPr lang="en-US" sz="3400" b="0" i="0" dirty="0">
                <a:solidFill>
                  <a:srgbClr val="000000"/>
                </a:solidFill>
                <a:effectLst/>
                <a:latin typeface="inherit"/>
              </a:rPr>
              <a:t>Vermont Adult Learning </a:t>
            </a:r>
          </a:p>
          <a:p>
            <a:pPr algn="l" fontAlgn="base">
              <a:buFont typeface="Arial" panose="020B0604020202020204" pitchFamily="34" charset="0"/>
              <a:buChar char="•"/>
            </a:pPr>
            <a:r>
              <a:rPr lang="en-US" sz="3400" b="0" i="0" dirty="0">
                <a:solidFill>
                  <a:srgbClr val="000000"/>
                </a:solidFill>
                <a:effectLst/>
                <a:latin typeface="inherit"/>
              </a:rPr>
              <a:t>SEVCA</a:t>
            </a:r>
          </a:p>
          <a:p>
            <a:pPr algn="l" fontAlgn="base">
              <a:buFont typeface="Arial" panose="020B0604020202020204" pitchFamily="34" charset="0"/>
              <a:buChar char="•"/>
            </a:pPr>
            <a:r>
              <a:rPr lang="en-US" sz="3400" b="0" i="0" dirty="0">
                <a:solidFill>
                  <a:srgbClr val="000000"/>
                </a:solidFill>
                <a:effectLst/>
                <a:latin typeface="inherit"/>
              </a:rPr>
              <a:t>Southeast Vermont Transit/ The </a:t>
            </a:r>
            <a:r>
              <a:rPr lang="en-US" sz="3400" b="0" i="0" dirty="0" err="1">
                <a:solidFill>
                  <a:srgbClr val="000000"/>
                </a:solidFill>
                <a:effectLst/>
                <a:latin typeface="inherit"/>
              </a:rPr>
              <a:t>MOOver</a:t>
            </a:r>
            <a:endParaRPr lang="en-US" sz="3400" b="0" i="0" dirty="0">
              <a:solidFill>
                <a:srgbClr val="000000"/>
              </a:solidFill>
              <a:effectLst/>
              <a:latin typeface="inherit"/>
            </a:endParaRPr>
          </a:p>
          <a:p>
            <a:pPr algn="l" fontAlgn="base">
              <a:buFont typeface="Arial" panose="020B0604020202020204" pitchFamily="34" charset="0"/>
              <a:buChar char="•"/>
            </a:pPr>
            <a:r>
              <a:rPr lang="en-US" sz="3400" b="0" i="0" dirty="0">
                <a:solidFill>
                  <a:srgbClr val="000000"/>
                </a:solidFill>
                <a:effectLst/>
                <a:latin typeface="inherit"/>
              </a:rPr>
              <a:t>Mount Ascutney Hospital &amp; Health Center</a:t>
            </a:r>
          </a:p>
          <a:p>
            <a:pPr algn="l" fontAlgn="base">
              <a:buFont typeface="Arial" panose="020B0604020202020204" pitchFamily="34" charset="0"/>
              <a:buChar char="•"/>
            </a:pPr>
            <a:r>
              <a:rPr lang="en-US" sz="3400" b="0" i="0" dirty="0">
                <a:solidFill>
                  <a:srgbClr val="000000"/>
                </a:solidFill>
                <a:effectLst/>
                <a:latin typeface="inherit"/>
              </a:rPr>
              <a:t>VSAC</a:t>
            </a:r>
          </a:p>
          <a:p>
            <a:pPr algn="l" fontAlgn="base">
              <a:buFont typeface="Arial" panose="020B0604020202020204" pitchFamily="34" charset="0"/>
              <a:buChar char="•"/>
            </a:pPr>
            <a:r>
              <a:rPr lang="en-US" sz="3400" dirty="0">
                <a:solidFill>
                  <a:srgbClr val="000000"/>
                </a:solidFill>
                <a:latin typeface="inherit"/>
              </a:rPr>
              <a:t>VTrans</a:t>
            </a:r>
          </a:p>
          <a:p>
            <a:pPr algn="l" fontAlgn="base">
              <a:buFont typeface="Arial" panose="020B0604020202020204" pitchFamily="34" charset="0"/>
              <a:buChar char="•"/>
            </a:pPr>
            <a:r>
              <a:rPr lang="en-US" sz="3400" dirty="0">
                <a:solidFill>
                  <a:srgbClr val="000000"/>
                </a:solidFill>
                <a:latin typeface="inherit"/>
              </a:rPr>
              <a:t>Working Fields</a:t>
            </a:r>
          </a:p>
          <a:p>
            <a:pPr fontAlgn="base">
              <a:buFont typeface="Arial" panose="020B0604020202020204" pitchFamily="34" charset="0"/>
              <a:buChar char="•"/>
            </a:pPr>
            <a:r>
              <a:rPr lang="en-US" sz="3600" b="0" i="0" dirty="0">
                <a:solidFill>
                  <a:srgbClr val="000000"/>
                </a:solidFill>
                <a:effectLst/>
                <a:latin typeface="inherit"/>
              </a:rPr>
              <a:t>VT Department of Labor </a:t>
            </a:r>
            <a:endParaRPr lang="en-US" sz="3400" dirty="0">
              <a:solidFill>
                <a:srgbClr val="000000"/>
              </a:solidFill>
              <a:latin typeface="inherit"/>
            </a:endParaRPr>
          </a:p>
          <a:p>
            <a:pPr algn="l" fontAlgn="base">
              <a:buFont typeface="Arial" panose="020B0604020202020204" pitchFamily="34" charset="0"/>
              <a:buChar char="•"/>
            </a:pPr>
            <a:r>
              <a:rPr lang="en-US" sz="3400" dirty="0">
                <a:solidFill>
                  <a:srgbClr val="000000"/>
                </a:solidFill>
                <a:latin typeface="inherit"/>
              </a:rPr>
              <a:t>Many more…</a:t>
            </a:r>
          </a:p>
          <a:p>
            <a:pPr algn="l" fontAlgn="base">
              <a:buFont typeface="Arial" panose="020B0604020202020204" pitchFamily="34" charset="0"/>
              <a:buChar char="•"/>
            </a:pPr>
            <a:endParaRPr lang="en-US" sz="3400" b="0" i="0" dirty="0">
              <a:solidFill>
                <a:srgbClr val="000000"/>
              </a:solidFill>
              <a:effectLst/>
              <a:latin typeface="inherit"/>
            </a:endParaRPr>
          </a:p>
          <a:p>
            <a:pPr marL="0" indent="0">
              <a:buNone/>
            </a:pPr>
            <a:endParaRPr lang="en-US" dirty="0"/>
          </a:p>
        </p:txBody>
      </p:sp>
      <p:sp>
        <p:nvSpPr>
          <p:cNvPr id="8" name="Slide Number Placeholder 7">
            <a:extLst>
              <a:ext uri="{FF2B5EF4-FFF2-40B4-BE49-F238E27FC236}">
                <a16:creationId xmlns:a16="http://schemas.microsoft.com/office/drawing/2014/main" id="{5F77BE33-7122-4F1D-A9CA-D9D5B0A60F9E}"/>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23</a:t>
            </a:fld>
            <a:endParaRPr lang="en-US" noProof="0"/>
          </a:p>
        </p:txBody>
      </p:sp>
    </p:spTree>
    <p:extLst>
      <p:ext uri="{BB962C8B-B14F-4D97-AF65-F5344CB8AC3E}">
        <p14:creationId xmlns:p14="http://schemas.microsoft.com/office/powerpoint/2010/main" val="7664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DF74BE-FF75-E162-D27C-1A4FFD52BD44}"/>
              </a:ext>
            </a:extLst>
          </p:cNvPr>
          <p:cNvSpPr>
            <a:spLocks noGrp="1"/>
          </p:cNvSpPr>
          <p:nvPr>
            <p:ph type="title"/>
          </p:nvPr>
        </p:nvSpPr>
        <p:spPr/>
        <p:txBody>
          <a:bodyPr/>
          <a:lstStyle/>
          <a:p>
            <a:r>
              <a:rPr lang="en-US" sz="3600" dirty="0"/>
              <a:t>Initiatives &amp; Resources of the Springfield WCC </a:t>
            </a:r>
          </a:p>
        </p:txBody>
      </p:sp>
      <p:sp>
        <p:nvSpPr>
          <p:cNvPr id="3" name="Slide Number Placeholder 2">
            <a:extLst>
              <a:ext uri="{FF2B5EF4-FFF2-40B4-BE49-F238E27FC236}">
                <a16:creationId xmlns:a16="http://schemas.microsoft.com/office/drawing/2014/main" id="{1CC0D850-1822-7FA6-41AB-844A701C17E8}"/>
              </a:ext>
            </a:extLst>
          </p:cNvPr>
          <p:cNvSpPr>
            <a:spLocks noGrp="1"/>
          </p:cNvSpPr>
          <p:nvPr>
            <p:ph type="sldNum" sz="quarter" idx="12"/>
          </p:nvPr>
        </p:nvSpPr>
        <p:spPr/>
        <p:txBody>
          <a:bodyPr/>
          <a:lstStyle/>
          <a:p>
            <a:fld id="{9FF96B15-8338-45D5-A943-561235072D66}" type="slidenum">
              <a:rPr lang="en-US" noProof="0" smtClean="0"/>
              <a:t>24</a:t>
            </a:fld>
            <a:endParaRPr lang="en-US" noProof="0" dirty="0"/>
          </a:p>
        </p:txBody>
      </p:sp>
      <p:graphicFrame>
        <p:nvGraphicFramePr>
          <p:cNvPr id="2" name="Diagram 1">
            <a:extLst>
              <a:ext uri="{FF2B5EF4-FFF2-40B4-BE49-F238E27FC236}">
                <a16:creationId xmlns:a16="http://schemas.microsoft.com/office/drawing/2014/main" id="{923DBBF7-3B0F-5862-5089-78F13E1155C2}"/>
              </a:ext>
            </a:extLst>
          </p:cNvPr>
          <p:cNvGraphicFramePr/>
          <p:nvPr>
            <p:extLst>
              <p:ext uri="{D42A27DB-BD31-4B8C-83A1-F6EECF244321}">
                <p14:modId xmlns:p14="http://schemas.microsoft.com/office/powerpoint/2010/main" val="3692556787"/>
              </p:ext>
            </p:extLst>
          </p:nvPr>
        </p:nvGraphicFramePr>
        <p:xfrm>
          <a:off x="5562600" y="1208314"/>
          <a:ext cx="5628139" cy="4908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777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F7414-40D8-3997-83CA-C0173B8C0A8F}"/>
              </a:ext>
            </a:extLst>
          </p:cNvPr>
          <p:cNvSpPr>
            <a:spLocks noGrp="1"/>
          </p:cNvSpPr>
          <p:nvPr>
            <p:ph type="title"/>
          </p:nvPr>
        </p:nvSpPr>
        <p:spPr/>
        <p:txBody>
          <a:bodyPr/>
          <a:lstStyle/>
          <a:p>
            <a:r>
              <a:rPr lang="en-US" dirty="0"/>
              <a:t>Windsor Microtransit Program</a:t>
            </a:r>
          </a:p>
        </p:txBody>
      </p:sp>
      <p:pic>
        <p:nvPicPr>
          <p:cNvPr id="7" name="Content Placeholder 6">
            <a:extLst>
              <a:ext uri="{FF2B5EF4-FFF2-40B4-BE49-F238E27FC236}">
                <a16:creationId xmlns:a16="http://schemas.microsoft.com/office/drawing/2014/main" id="{DA2D5A76-065A-54F7-CC5A-1ADD831871CD}"/>
              </a:ext>
            </a:extLst>
          </p:cNvPr>
          <p:cNvPicPr>
            <a:picLocks noGrp="1" noChangeAspect="1"/>
          </p:cNvPicPr>
          <p:nvPr>
            <p:ph sz="half" idx="1"/>
          </p:nvPr>
        </p:nvPicPr>
        <p:blipFill>
          <a:blip r:embed="rId3"/>
          <a:stretch>
            <a:fillRect/>
          </a:stretch>
        </p:blipFill>
        <p:spPr>
          <a:xfrm>
            <a:off x="7121513" y="4384849"/>
            <a:ext cx="3360069" cy="2237465"/>
          </a:xfrm>
        </p:spPr>
      </p:pic>
      <p:sp>
        <p:nvSpPr>
          <p:cNvPr id="4" name="Content Placeholder 3">
            <a:extLst>
              <a:ext uri="{FF2B5EF4-FFF2-40B4-BE49-F238E27FC236}">
                <a16:creationId xmlns:a16="http://schemas.microsoft.com/office/drawing/2014/main" id="{BC5F41CE-63A3-D488-A969-3FB68F4446AC}"/>
              </a:ext>
            </a:extLst>
          </p:cNvPr>
          <p:cNvSpPr>
            <a:spLocks noGrp="1"/>
          </p:cNvSpPr>
          <p:nvPr>
            <p:ph sz="half" idx="2"/>
          </p:nvPr>
        </p:nvSpPr>
        <p:spPr>
          <a:xfrm>
            <a:off x="5992009" y="2603500"/>
            <a:ext cx="5619078" cy="2119107"/>
          </a:xfrm>
        </p:spPr>
        <p:txBody>
          <a:bodyPr>
            <a:normAutofit/>
          </a:bodyPr>
          <a:lstStyle/>
          <a:p>
            <a:pPr marL="0" indent="0">
              <a:buNone/>
            </a:pPr>
            <a:r>
              <a:rPr lang="en-US" sz="2400" b="1" dirty="0"/>
              <a:t>The Micro-</a:t>
            </a:r>
            <a:r>
              <a:rPr lang="en-US" sz="2400" b="1" dirty="0" err="1"/>
              <a:t>Moove</a:t>
            </a:r>
            <a:endParaRPr lang="en-US" sz="2400" b="1" dirty="0"/>
          </a:p>
          <a:p>
            <a:r>
              <a:rPr lang="en-US" dirty="0"/>
              <a:t>Town of Windsor 1of 5 towns to receive a 3-year pilot program</a:t>
            </a:r>
          </a:p>
          <a:p>
            <a:r>
              <a:rPr lang="en-US" dirty="0"/>
              <a:t>Free, public Uber-like transportation service </a:t>
            </a:r>
          </a:p>
        </p:txBody>
      </p:sp>
      <p:sp>
        <p:nvSpPr>
          <p:cNvPr id="5" name="Slide Number Placeholder 4">
            <a:extLst>
              <a:ext uri="{FF2B5EF4-FFF2-40B4-BE49-F238E27FC236}">
                <a16:creationId xmlns:a16="http://schemas.microsoft.com/office/drawing/2014/main" id="{894496AD-67EA-8611-2D7E-2FCC67F9FFB7}"/>
              </a:ext>
            </a:extLst>
          </p:cNvPr>
          <p:cNvSpPr>
            <a:spLocks noGrp="1"/>
          </p:cNvSpPr>
          <p:nvPr>
            <p:ph type="sldNum" sz="quarter" idx="12"/>
          </p:nvPr>
        </p:nvSpPr>
        <p:spPr/>
        <p:txBody>
          <a:bodyPr/>
          <a:lstStyle/>
          <a:p>
            <a:fld id="{9FF96B15-8338-45D5-A943-561235072D66}" type="slidenum">
              <a:rPr lang="en-US" noProof="0" smtClean="0"/>
              <a:t>25</a:t>
            </a:fld>
            <a:endParaRPr lang="en-US" noProof="0" dirty="0"/>
          </a:p>
        </p:txBody>
      </p:sp>
      <p:graphicFrame>
        <p:nvGraphicFramePr>
          <p:cNvPr id="10" name="Chart 9">
            <a:extLst>
              <a:ext uri="{FF2B5EF4-FFF2-40B4-BE49-F238E27FC236}">
                <a16:creationId xmlns:a16="http://schemas.microsoft.com/office/drawing/2014/main" id="{3AE4B30C-BB3F-A570-77F4-5FCE40FA7E10}"/>
              </a:ext>
            </a:extLst>
          </p:cNvPr>
          <p:cNvGraphicFramePr/>
          <p:nvPr>
            <p:extLst>
              <p:ext uri="{D42A27DB-BD31-4B8C-83A1-F6EECF244321}">
                <p14:modId xmlns:p14="http://schemas.microsoft.com/office/powerpoint/2010/main" val="1352120176"/>
              </p:ext>
            </p:extLst>
          </p:nvPr>
        </p:nvGraphicFramePr>
        <p:xfrm>
          <a:off x="600893" y="2603500"/>
          <a:ext cx="4934766" cy="3386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159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51E7-BDD1-43FA-9661-23EEEBED9F3F}"/>
              </a:ext>
            </a:extLst>
          </p:cNvPr>
          <p:cNvSpPr>
            <a:spLocks noGrp="1"/>
          </p:cNvSpPr>
          <p:nvPr>
            <p:ph type="title"/>
          </p:nvPr>
        </p:nvSpPr>
        <p:spPr>
          <a:xfrm>
            <a:off x="1154953" y="973668"/>
            <a:ext cx="8761413" cy="706964"/>
          </a:xfrm>
        </p:spPr>
        <p:txBody>
          <a:bodyPr anchor="ctr">
            <a:normAutofit/>
          </a:bodyPr>
          <a:lstStyle/>
          <a:p>
            <a:r>
              <a:rPr lang="en-US" dirty="0"/>
              <a:t>Mission of the Springfield Area Team:</a:t>
            </a:r>
          </a:p>
        </p:txBody>
      </p:sp>
      <p:sp>
        <p:nvSpPr>
          <p:cNvPr id="4" name="Slide Number Placeholder 3">
            <a:extLst>
              <a:ext uri="{FF2B5EF4-FFF2-40B4-BE49-F238E27FC236}">
                <a16:creationId xmlns:a16="http://schemas.microsoft.com/office/drawing/2014/main" id="{D4368BDA-D76C-4D62-8D95-40FF223584A0}"/>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3</a:t>
            </a:fld>
            <a:endParaRPr lang="en-US" noProof="0"/>
          </a:p>
        </p:txBody>
      </p:sp>
      <p:sp>
        <p:nvSpPr>
          <p:cNvPr id="3" name="Text Placeholder 2">
            <a:extLst>
              <a:ext uri="{FF2B5EF4-FFF2-40B4-BE49-F238E27FC236}">
                <a16:creationId xmlns:a16="http://schemas.microsoft.com/office/drawing/2014/main" id="{1E78D68B-860A-42BC-A638-4A63659839E0}"/>
              </a:ext>
            </a:extLst>
          </p:cNvPr>
          <p:cNvSpPr>
            <a:spLocks noGrp="1"/>
          </p:cNvSpPr>
          <p:nvPr>
            <p:ph type="body" sz="quarter" idx="13"/>
          </p:nvPr>
        </p:nvSpPr>
        <p:spPr>
          <a:xfrm>
            <a:off x="1764150" y="2406650"/>
            <a:ext cx="8663700" cy="3477682"/>
          </a:xfrm>
        </p:spPr>
        <p:txBody>
          <a:bodyPr anchor="ctr">
            <a:normAutofit/>
          </a:bodyPr>
          <a:lstStyle/>
          <a:p>
            <a:pPr>
              <a:lnSpc>
                <a:spcPct val="90000"/>
              </a:lnSpc>
            </a:pPr>
            <a:r>
              <a:rPr lang="en-US" sz="4000" cap="none" dirty="0">
                <a:solidFill>
                  <a:schemeClr val="tx2">
                    <a:lumMod val="75000"/>
                  </a:schemeClr>
                </a:solidFill>
                <a:latin typeface="Gill Sans Nova" panose="020B0602020104020203" pitchFamily="34" charset="0"/>
              </a:rPr>
              <a:t>To increase workforce participation by addressing the </a:t>
            </a:r>
            <a:r>
              <a:rPr lang="en-US" sz="4000" dirty="0">
                <a:solidFill>
                  <a:schemeClr val="tx2">
                    <a:lumMod val="75000"/>
                  </a:schemeClr>
                </a:solidFill>
                <a:latin typeface="Gill Sans Nova" panose="020B0602020104020203" pitchFamily="34" charset="0"/>
              </a:rPr>
              <a:t>systemic barriers</a:t>
            </a:r>
            <a:r>
              <a:rPr lang="en-US" sz="4000" cap="none" dirty="0">
                <a:solidFill>
                  <a:schemeClr val="tx2">
                    <a:lumMod val="75000"/>
                  </a:schemeClr>
                </a:solidFill>
                <a:latin typeface="Gill Sans Nova" panose="020B0602020104020203" pitchFamily="34" charset="0"/>
              </a:rPr>
              <a:t> that prevent low- and moderate-income individuals from finding and maintaining employment.</a:t>
            </a:r>
          </a:p>
        </p:txBody>
      </p:sp>
    </p:spTree>
    <p:extLst>
      <p:ext uri="{BB962C8B-B14F-4D97-AF65-F5344CB8AC3E}">
        <p14:creationId xmlns:p14="http://schemas.microsoft.com/office/powerpoint/2010/main" val="176528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D200C9-A37D-4BEF-B743-2CE950CF5351}"/>
              </a:ext>
            </a:extLst>
          </p:cNvPr>
          <p:cNvPicPr>
            <a:picLocks noChangeAspect="1"/>
          </p:cNvPicPr>
          <p:nvPr/>
        </p:nvPicPr>
        <p:blipFill>
          <a:blip r:embed="rId3"/>
          <a:stretch>
            <a:fillRect/>
          </a:stretch>
        </p:blipFill>
        <p:spPr>
          <a:xfrm>
            <a:off x="5987845" y="0"/>
            <a:ext cx="5346905" cy="6747940"/>
          </a:xfrm>
          <a:prstGeom prst="rect">
            <a:avLst/>
          </a:prstGeom>
        </p:spPr>
      </p:pic>
      <p:sp>
        <p:nvSpPr>
          <p:cNvPr id="2" name="Title 1">
            <a:extLst>
              <a:ext uri="{FF2B5EF4-FFF2-40B4-BE49-F238E27FC236}">
                <a16:creationId xmlns:a16="http://schemas.microsoft.com/office/drawing/2014/main" id="{1AF8A529-1A7C-4DA7-85AC-A7C276A47057}"/>
              </a:ext>
            </a:extLst>
          </p:cNvPr>
          <p:cNvSpPr>
            <a:spLocks noGrp="1"/>
          </p:cNvSpPr>
          <p:nvPr>
            <p:ph type="title"/>
          </p:nvPr>
        </p:nvSpPr>
        <p:spPr>
          <a:xfrm>
            <a:off x="1068895" y="1609355"/>
            <a:ext cx="3438881" cy="2241883"/>
          </a:xfrm>
        </p:spPr>
        <p:txBody>
          <a:bodyPr/>
          <a:lstStyle/>
          <a:p>
            <a:r>
              <a:rPr lang="en-US" sz="2800" dirty="0"/>
              <a:t>What is the “Springfield Region”</a:t>
            </a:r>
            <a:br>
              <a:rPr lang="en-US" sz="2800" dirty="0"/>
            </a:br>
            <a:br>
              <a:rPr lang="en-US" sz="2800" dirty="0"/>
            </a:br>
            <a:br>
              <a:rPr lang="en-US" sz="2800" dirty="0"/>
            </a:br>
            <a:endParaRPr lang="en-US" sz="2800" dirty="0"/>
          </a:p>
        </p:txBody>
      </p:sp>
      <p:sp>
        <p:nvSpPr>
          <p:cNvPr id="3" name="Slide Number Placeholder 2">
            <a:extLst>
              <a:ext uri="{FF2B5EF4-FFF2-40B4-BE49-F238E27FC236}">
                <a16:creationId xmlns:a16="http://schemas.microsoft.com/office/drawing/2014/main" id="{E2586583-DE57-4B46-AC58-B17230B2D4B4}"/>
              </a:ext>
            </a:extLst>
          </p:cNvPr>
          <p:cNvSpPr>
            <a:spLocks noGrp="1"/>
          </p:cNvSpPr>
          <p:nvPr>
            <p:ph type="sldNum" sz="quarter" idx="12"/>
          </p:nvPr>
        </p:nvSpPr>
        <p:spPr/>
        <p:txBody>
          <a:bodyPr/>
          <a:lstStyle/>
          <a:p>
            <a:fld id="{9FF96B15-8338-45D5-A943-561235072D66}" type="slidenum">
              <a:rPr lang="en-US" noProof="0" smtClean="0"/>
              <a:t>4</a:t>
            </a:fld>
            <a:endParaRPr lang="en-US" noProof="0" dirty="0"/>
          </a:p>
        </p:txBody>
      </p:sp>
      <p:sp>
        <p:nvSpPr>
          <p:cNvPr id="4" name="TextBox 3">
            <a:extLst>
              <a:ext uri="{FF2B5EF4-FFF2-40B4-BE49-F238E27FC236}">
                <a16:creationId xmlns:a16="http://schemas.microsoft.com/office/drawing/2014/main" id="{260BED80-76D0-EB3B-8ED2-E9FF83CCF7BB}"/>
              </a:ext>
            </a:extLst>
          </p:cNvPr>
          <p:cNvSpPr txBox="1"/>
          <p:nvPr/>
        </p:nvSpPr>
        <p:spPr>
          <a:xfrm>
            <a:off x="1068895" y="3251073"/>
            <a:ext cx="2398955" cy="1200329"/>
          </a:xfrm>
          <a:prstGeom prst="rect">
            <a:avLst/>
          </a:prstGeom>
          <a:noFill/>
        </p:spPr>
        <p:txBody>
          <a:bodyPr wrap="square" rtlCol="0">
            <a:spAutoFit/>
          </a:bodyPr>
          <a:lstStyle/>
          <a:p>
            <a:r>
              <a:rPr lang="en-US" dirty="0">
                <a:solidFill>
                  <a:schemeClr val="bg2"/>
                </a:solidFill>
              </a:rPr>
              <a:t>Springfield Human Services District</a:t>
            </a:r>
          </a:p>
          <a:p>
            <a:endParaRPr lang="en-US" dirty="0">
              <a:solidFill>
                <a:schemeClr val="bg2"/>
              </a:solidFill>
            </a:endParaRPr>
          </a:p>
          <a:p>
            <a:r>
              <a:rPr lang="en-US" dirty="0">
                <a:solidFill>
                  <a:schemeClr val="bg2"/>
                </a:solidFill>
              </a:rPr>
              <a:t>16 towns</a:t>
            </a:r>
          </a:p>
        </p:txBody>
      </p:sp>
    </p:spTree>
    <p:extLst>
      <p:ext uri="{BB962C8B-B14F-4D97-AF65-F5344CB8AC3E}">
        <p14:creationId xmlns:p14="http://schemas.microsoft.com/office/powerpoint/2010/main" val="153465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942FF7-3B52-489D-A152-1A14A4B5A765}"/>
              </a:ext>
            </a:extLst>
          </p:cNvPr>
          <p:cNvSpPr>
            <a:spLocks noGrp="1"/>
          </p:cNvSpPr>
          <p:nvPr>
            <p:ph type="body" sz="quarter" idx="13"/>
          </p:nvPr>
        </p:nvSpPr>
        <p:spPr/>
        <p:txBody>
          <a:bodyPr/>
          <a:lstStyle/>
          <a:p>
            <a:r>
              <a:rPr lang="en-US" dirty="0"/>
              <a:t>Transportation</a:t>
            </a:r>
          </a:p>
        </p:txBody>
      </p:sp>
      <p:sp>
        <p:nvSpPr>
          <p:cNvPr id="3" name="Text Placeholder 2">
            <a:extLst>
              <a:ext uri="{FF2B5EF4-FFF2-40B4-BE49-F238E27FC236}">
                <a16:creationId xmlns:a16="http://schemas.microsoft.com/office/drawing/2014/main" id="{8B1312A8-90D9-42AD-AE48-9C85BA1A2A41}"/>
              </a:ext>
            </a:extLst>
          </p:cNvPr>
          <p:cNvSpPr>
            <a:spLocks noGrp="1"/>
          </p:cNvSpPr>
          <p:nvPr>
            <p:ph type="body" sz="quarter" idx="14"/>
          </p:nvPr>
        </p:nvSpPr>
        <p:spPr/>
        <p:txBody>
          <a:bodyPr/>
          <a:lstStyle/>
          <a:p>
            <a:r>
              <a:rPr lang="en-US" dirty="0"/>
              <a:t>Childcare</a:t>
            </a:r>
          </a:p>
        </p:txBody>
      </p:sp>
      <p:sp>
        <p:nvSpPr>
          <p:cNvPr id="4" name="Text Placeholder 3">
            <a:extLst>
              <a:ext uri="{FF2B5EF4-FFF2-40B4-BE49-F238E27FC236}">
                <a16:creationId xmlns:a16="http://schemas.microsoft.com/office/drawing/2014/main" id="{00C6BA35-7BD6-4EC1-95E0-8685119E1CB9}"/>
              </a:ext>
            </a:extLst>
          </p:cNvPr>
          <p:cNvSpPr>
            <a:spLocks noGrp="1"/>
          </p:cNvSpPr>
          <p:nvPr>
            <p:ph type="body" sz="quarter" idx="15"/>
          </p:nvPr>
        </p:nvSpPr>
        <p:spPr/>
        <p:txBody>
          <a:bodyPr/>
          <a:lstStyle/>
          <a:p>
            <a:r>
              <a:rPr lang="en-US" dirty="0"/>
              <a:t>Housing</a:t>
            </a:r>
          </a:p>
        </p:txBody>
      </p:sp>
      <p:sp>
        <p:nvSpPr>
          <p:cNvPr id="5" name="Text Placeholder 4">
            <a:extLst>
              <a:ext uri="{FF2B5EF4-FFF2-40B4-BE49-F238E27FC236}">
                <a16:creationId xmlns:a16="http://schemas.microsoft.com/office/drawing/2014/main" id="{894C6ED8-E1DA-49B7-8CA8-2B6FC7802ABE}"/>
              </a:ext>
            </a:extLst>
          </p:cNvPr>
          <p:cNvSpPr>
            <a:spLocks noGrp="1"/>
          </p:cNvSpPr>
          <p:nvPr>
            <p:ph type="body" sz="quarter" idx="16"/>
          </p:nvPr>
        </p:nvSpPr>
        <p:spPr/>
        <p:txBody>
          <a:bodyPr/>
          <a:lstStyle/>
          <a:p>
            <a:r>
              <a:rPr lang="en-US" dirty="0"/>
              <a:t>Technology/ Education</a:t>
            </a:r>
          </a:p>
        </p:txBody>
      </p:sp>
      <p:sp>
        <p:nvSpPr>
          <p:cNvPr id="6" name="Text Placeholder 5">
            <a:extLst>
              <a:ext uri="{FF2B5EF4-FFF2-40B4-BE49-F238E27FC236}">
                <a16:creationId xmlns:a16="http://schemas.microsoft.com/office/drawing/2014/main" id="{68A0360F-8E00-4085-AFBE-E452EF184AE9}"/>
              </a:ext>
            </a:extLst>
          </p:cNvPr>
          <p:cNvSpPr>
            <a:spLocks noGrp="1"/>
          </p:cNvSpPr>
          <p:nvPr>
            <p:ph type="body" sz="quarter" idx="17"/>
          </p:nvPr>
        </p:nvSpPr>
        <p:spPr/>
        <p:txBody>
          <a:bodyPr>
            <a:normAutofit fontScale="92500" lnSpcReduction="10000"/>
          </a:bodyPr>
          <a:lstStyle/>
          <a:p>
            <a:r>
              <a:rPr lang="en-US" dirty="0"/>
              <a:t>Recovery/Substance Use Disorder</a:t>
            </a:r>
          </a:p>
        </p:txBody>
      </p:sp>
      <p:sp>
        <p:nvSpPr>
          <p:cNvPr id="7" name="Title 6">
            <a:extLst>
              <a:ext uri="{FF2B5EF4-FFF2-40B4-BE49-F238E27FC236}">
                <a16:creationId xmlns:a16="http://schemas.microsoft.com/office/drawing/2014/main" id="{39497F32-EB55-4039-88EB-47B0F76AE3D6}"/>
              </a:ext>
            </a:extLst>
          </p:cNvPr>
          <p:cNvSpPr>
            <a:spLocks noGrp="1"/>
          </p:cNvSpPr>
          <p:nvPr>
            <p:ph type="title"/>
          </p:nvPr>
        </p:nvSpPr>
        <p:spPr/>
        <p:txBody>
          <a:bodyPr/>
          <a:lstStyle/>
          <a:p>
            <a:r>
              <a:rPr lang="en-US" sz="3600" dirty="0"/>
              <a:t>Identified Barriers to Employment</a:t>
            </a:r>
          </a:p>
        </p:txBody>
      </p:sp>
      <p:sp>
        <p:nvSpPr>
          <p:cNvPr id="8" name="Slide Number Placeholder 7">
            <a:extLst>
              <a:ext uri="{FF2B5EF4-FFF2-40B4-BE49-F238E27FC236}">
                <a16:creationId xmlns:a16="http://schemas.microsoft.com/office/drawing/2014/main" id="{3EB9073A-F426-40A8-A55C-4345466856C2}"/>
              </a:ext>
            </a:extLst>
          </p:cNvPr>
          <p:cNvSpPr>
            <a:spLocks noGrp="1"/>
          </p:cNvSpPr>
          <p:nvPr>
            <p:ph type="sldNum" sz="quarter" idx="12"/>
          </p:nvPr>
        </p:nvSpPr>
        <p:spPr/>
        <p:txBody>
          <a:bodyPr/>
          <a:lstStyle/>
          <a:p>
            <a:fld id="{9FF96B15-8338-45D5-A943-561235072D66}" type="slidenum">
              <a:rPr lang="en-US" noProof="0" smtClean="0"/>
              <a:t>5</a:t>
            </a:fld>
            <a:endParaRPr lang="en-US" noProof="0" dirty="0"/>
          </a:p>
        </p:txBody>
      </p:sp>
      <p:pic>
        <p:nvPicPr>
          <p:cNvPr id="15" name="Picture Placeholder 14" descr="Car with solid fill">
            <a:extLst>
              <a:ext uri="{FF2B5EF4-FFF2-40B4-BE49-F238E27FC236}">
                <a16:creationId xmlns:a16="http://schemas.microsoft.com/office/drawing/2014/main" id="{48C11878-BBFC-4F3F-9615-2A41B15FC326}"/>
              </a:ext>
            </a:extLst>
          </p:cNvPr>
          <p:cNvPicPr>
            <a:picLocks noGrp="1" noChangeAspect="1"/>
          </p:cNvPicPr>
          <p:nvPr>
            <p:ph type="pic" sz="quarter" idx="18"/>
          </p:nvPr>
        </p:nvPicPr>
        <p:blipFill>
          <a:blip r:embed="rId3">
            <a:extLst>
              <a:ext uri="{96DAC541-7B7A-43D3-8B79-37D633B846F1}">
                <asvg:svgBlip xmlns:asvg="http://schemas.microsoft.com/office/drawing/2016/SVG/main" r:embed="rId4"/>
              </a:ext>
            </a:extLst>
          </a:blip>
          <a:srcRect/>
          <a:stretch>
            <a:fillRect/>
          </a:stretch>
        </p:blipFill>
        <p:spPr>
          <a:xfrm>
            <a:off x="5870574" y="1840503"/>
            <a:ext cx="627879" cy="627879"/>
          </a:xfrm>
        </p:spPr>
      </p:pic>
      <p:pic>
        <p:nvPicPr>
          <p:cNvPr id="17" name="Picture Placeholder 16" descr="Family with two children with solid fill">
            <a:extLst>
              <a:ext uri="{FF2B5EF4-FFF2-40B4-BE49-F238E27FC236}">
                <a16:creationId xmlns:a16="http://schemas.microsoft.com/office/drawing/2014/main" id="{9E4F9034-E218-4A92-A0D3-FDAA988225AC}"/>
              </a:ext>
            </a:extLst>
          </p:cNvPr>
          <p:cNvPicPr>
            <a:picLocks noGrp="1" noChangeAspect="1"/>
          </p:cNvPicPr>
          <p:nvPr>
            <p:ph type="pic" sz="quarter" idx="19"/>
          </p:nvPr>
        </p:nvPicPr>
        <p:blipFill>
          <a:blip r:embed="rId5">
            <a:extLst>
              <a:ext uri="{96DAC541-7B7A-43D3-8B79-37D633B846F1}">
                <asvg:svgBlip xmlns:asvg="http://schemas.microsoft.com/office/drawing/2016/SVG/main" r:embed="rId6"/>
              </a:ext>
            </a:extLst>
          </a:blip>
          <a:srcRect/>
          <a:stretch>
            <a:fillRect/>
          </a:stretch>
        </p:blipFill>
        <p:spPr>
          <a:xfrm>
            <a:off x="5870575" y="2652849"/>
            <a:ext cx="627878" cy="627878"/>
          </a:xfrm>
        </p:spPr>
      </p:pic>
      <p:pic>
        <p:nvPicPr>
          <p:cNvPr id="19" name="Picture Placeholder 18" descr="House with solid fill">
            <a:extLst>
              <a:ext uri="{FF2B5EF4-FFF2-40B4-BE49-F238E27FC236}">
                <a16:creationId xmlns:a16="http://schemas.microsoft.com/office/drawing/2014/main" id="{0BEDE02A-6CBC-40F6-9034-98ACD39CA313}"/>
              </a:ext>
            </a:extLst>
          </p:cNvPr>
          <p:cNvPicPr>
            <a:picLocks noGrp="1" noChangeAspect="1"/>
          </p:cNvPicPr>
          <p:nvPr>
            <p:ph type="pic" sz="quarter" idx="20"/>
          </p:nvPr>
        </p:nvPicPr>
        <p:blipFill>
          <a:blip r:embed="rId7">
            <a:extLst>
              <a:ext uri="{96DAC541-7B7A-43D3-8B79-37D633B846F1}">
                <asvg:svgBlip xmlns:asvg="http://schemas.microsoft.com/office/drawing/2016/SVG/main" r:embed="rId8"/>
              </a:ext>
            </a:extLst>
          </a:blip>
          <a:srcRect/>
          <a:stretch>
            <a:fillRect/>
          </a:stretch>
        </p:blipFill>
        <p:spPr>
          <a:xfrm>
            <a:off x="5870575" y="3465194"/>
            <a:ext cx="627878" cy="627878"/>
          </a:xfrm>
        </p:spPr>
      </p:pic>
      <p:pic>
        <p:nvPicPr>
          <p:cNvPr id="21" name="Picture Placeholder 20" descr="Laptop with solid fill">
            <a:extLst>
              <a:ext uri="{FF2B5EF4-FFF2-40B4-BE49-F238E27FC236}">
                <a16:creationId xmlns:a16="http://schemas.microsoft.com/office/drawing/2014/main" id="{366DC6D9-8D05-49C5-9F94-2A79A84CB979}"/>
              </a:ext>
            </a:extLst>
          </p:cNvPr>
          <p:cNvPicPr>
            <a:picLocks noGrp="1" noChangeAspect="1"/>
          </p:cNvPicPr>
          <p:nvPr>
            <p:ph type="pic" sz="quarter" idx="21"/>
          </p:nvPr>
        </p:nvPicPr>
        <p:blipFill>
          <a:blip r:embed="rId9">
            <a:extLst>
              <a:ext uri="{96DAC541-7B7A-43D3-8B79-37D633B846F1}">
                <asvg:svgBlip xmlns:asvg="http://schemas.microsoft.com/office/drawing/2016/SVG/main" r:embed="rId10"/>
              </a:ext>
            </a:extLst>
          </a:blip>
          <a:srcRect/>
          <a:stretch>
            <a:fillRect/>
          </a:stretch>
        </p:blipFill>
        <p:spPr>
          <a:xfrm>
            <a:off x="5870575" y="4277539"/>
            <a:ext cx="627878" cy="627878"/>
          </a:xfrm>
        </p:spPr>
      </p:pic>
      <p:pic>
        <p:nvPicPr>
          <p:cNvPr id="23" name="Picture Placeholder 22" descr="Mental Health with solid fill">
            <a:extLst>
              <a:ext uri="{FF2B5EF4-FFF2-40B4-BE49-F238E27FC236}">
                <a16:creationId xmlns:a16="http://schemas.microsoft.com/office/drawing/2014/main" id="{22180A7D-C5FB-4323-9165-B4B3BC4B6F1A}"/>
              </a:ext>
            </a:extLst>
          </p:cNvPr>
          <p:cNvPicPr>
            <a:picLocks noGrp="1" noChangeAspect="1"/>
          </p:cNvPicPr>
          <p:nvPr>
            <p:ph type="pic" sz="quarter" idx="23"/>
          </p:nvPr>
        </p:nvPicPr>
        <p:blipFill>
          <a:blip r:embed="rId11">
            <a:extLst>
              <a:ext uri="{96DAC541-7B7A-43D3-8B79-37D633B846F1}">
                <asvg:svgBlip xmlns:asvg="http://schemas.microsoft.com/office/drawing/2016/SVG/main" r:embed="rId12"/>
              </a:ext>
            </a:extLst>
          </a:blip>
          <a:srcRect/>
          <a:stretch>
            <a:fillRect/>
          </a:stretch>
        </p:blipFill>
        <p:spPr/>
      </p:pic>
    </p:spTree>
    <p:extLst>
      <p:ext uri="{BB962C8B-B14F-4D97-AF65-F5344CB8AC3E}">
        <p14:creationId xmlns:p14="http://schemas.microsoft.com/office/powerpoint/2010/main" val="235826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DF74BE-FF75-E162-D27C-1A4FFD52BD44}"/>
              </a:ext>
            </a:extLst>
          </p:cNvPr>
          <p:cNvSpPr>
            <a:spLocks noGrp="1"/>
          </p:cNvSpPr>
          <p:nvPr>
            <p:ph type="title"/>
          </p:nvPr>
        </p:nvSpPr>
        <p:spPr/>
        <p:txBody>
          <a:bodyPr/>
          <a:lstStyle/>
          <a:p>
            <a:r>
              <a:rPr lang="en-US" sz="3600" dirty="0"/>
              <a:t>Coordinated Collaboration </a:t>
            </a:r>
          </a:p>
        </p:txBody>
      </p:sp>
      <p:graphicFrame>
        <p:nvGraphicFramePr>
          <p:cNvPr id="6" name="Content Placeholder 5">
            <a:extLst>
              <a:ext uri="{FF2B5EF4-FFF2-40B4-BE49-F238E27FC236}">
                <a16:creationId xmlns:a16="http://schemas.microsoft.com/office/drawing/2014/main" id="{4D4AFDAE-60D3-8288-3B5D-AC2E96569107}"/>
              </a:ext>
            </a:extLst>
          </p:cNvPr>
          <p:cNvGraphicFramePr>
            <a:graphicFrameLocks noGrp="1"/>
          </p:cNvGraphicFramePr>
          <p:nvPr>
            <p:ph idx="1"/>
            <p:extLst>
              <p:ext uri="{D42A27DB-BD31-4B8C-83A1-F6EECF244321}">
                <p14:modId xmlns:p14="http://schemas.microsoft.com/office/powerpoint/2010/main" val="2493692830"/>
              </p:ext>
            </p:extLst>
          </p:nvPr>
        </p:nvGraphicFramePr>
        <p:xfrm>
          <a:off x="383458" y="2094271"/>
          <a:ext cx="11238271" cy="4601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CC0D850-1822-7FA6-41AB-844A701C17E8}"/>
              </a:ext>
            </a:extLst>
          </p:cNvPr>
          <p:cNvSpPr>
            <a:spLocks noGrp="1"/>
          </p:cNvSpPr>
          <p:nvPr>
            <p:ph type="sldNum" sz="quarter" idx="12"/>
          </p:nvPr>
        </p:nvSpPr>
        <p:spPr/>
        <p:txBody>
          <a:bodyPr/>
          <a:lstStyle/>
          <a:p>
            <a:fld id="{9FF96B15-8338-45D5-A943-561235072D66}" type="slidenum">
              <a:rPr lang="en-US" noProof="0" smtClean="0"/>
              <a:t>6</a:t>
            </a:fld>
            <a:endParaRPr lang="en-US" noProof="0" dirty="0"/>
          </a:p>
        </p:txBody>
      </p:sp>
      <p:sp>
        <p:nvSpPr>
          <p:cNvPr id="5" name="TextBox 4">
            <a:extLst>
              <a:ext uri="{FF2B5EF4-FFF2-40B4-BE49-F238E27FC236}">
                <a16:creationId xmlns:a16="http://schemas.microsoft.com/office/drawing/2014/main" id="{2FE0C877-3328-10A8-CBFF-C1F5AB614535}"/>
              </a:ext>
            </a:extLst>
          </p:cNvPr>
          <p:cNvSpPr txBox="1"/>
          <p:nvPr/>
        </p:nvSpPr>
        <p:spPr>
          <a:xfrm>
            <a:off x="7439591" y="2817386"/>
            <a:ext cx="3203828" cy="369332"/>
          </a:xfrm>
          <a:prstGeom prst="rect">
            <a:avLst/>
          </a:prstGeom>
          <a:noFill/>
        </p:spPr>
        <p:txBody>
          <a:bodyPr wrap="square" rtlCol="0">
            <a:spAutoFit/>
          </a:bodyPr>
          <a:lstStyle/>
          <a:p>
            <a:pPr fontAlgn="base"/>
            <a:r>
              <a:rPr lang="en-US" sz="1800" dirty="0">
                <a:solidFill>
                  <a:srgbClr val="000000"/>
                </a:solidFill>
                <a:latin typeface="inherit"/>
              </a:rPr>
              <a:t>River Valley Technical Center </a:t>
            </a:r>
          </a:p>
        </p:txBody>
      </p:sp>
      <p:sp>
        <p:nvSpPr>
          <p:cNvPr id="7" name="TextBox 6">
            <a:extLst>
              <a:ext uri="{FF2B5EF4-FFF2-40B4-BE49-F238E27FC236}">
                <a16:creationId xmlns:a16="http://schemas.microsoft.com/office/drawing/2014/main" id="{5B0A3DE3-67FA-330A-7994-8F8EDF04EC30}"/>
              </a:ext>
            </a:extLst>
          </p:cNvPr>
          <p:cNvSpPr txBox="1"/>
          <p:nvPr/>
        </p:nvSpPr>
        <p:spPr>
          <a:xfrm>
            <a:off x="1627866" y="4689473"/>
            <a:ext cx="2752806" cy="369332"/>
          </a:xfrm>
          <a:prstGeom prst="rect">
            <a:avLst/>
          </a:prstGeom>
          <a:noFill/>
        </p:spPr>
        <p:txBody>
          <a:bodyPr wrap="square" rtlCol="0">
            <a:spAutoFit/>
          </a:bodyPr>
          <a:lstStyle/>
          <a:p>
            <a:pPr fontAlgn="base"/>
            <a:r>
              <a:rPr lang="en-US" sz="1800" dirty="0">
                <a:solidFill>
                  <a:srgbClr val="000000"/>
                </a:solidFill>
                <a:latin typeface="inherit"/>
              </a:rPr>
              <a:t>VABIR/</a:t>
            </a:r>
            <a:r>
              <a:rPr lang="en-US" sz="1800" dirty="0" err="1">
                <a:solidFill>
                  <a:srgbClr val="000000"/>
                </a:solidFill>
                <a:latin typeface="inherit"/>
              </a:rPr>
              <a:t>HireAbility</a:t>
            </a:r>
            <a:endParaRPr lang="en-US" sz="1800" dirty="0">
              <a:solidFill>
                <a:srgbClr val="000000"/>
              </a:solidFill>
              <a:latin typeface="inherit"/>
            </a:endParaRPr>
          </a:p>
        </p:txBody>
      </p:sp>
      <p:sp>
        <p:nvSpPr>
          <p:cNvPr id="9" name="TextBox 8">
            <a:extLst>
              <a:ext uri="{FF2B5EF4-FFF2-40B4-BE49-F238E27FC236}">
                <a16:creationId xmlns:a16="http://schemas.microsoft.com/office/drawing/2014/main" id="{29C46118-4EA2-A8C9-E1D6-3DFC8A687FC5}"/>
              </a:ext>
            </a:extLst>
          </p:cNvPr>
          <p:cNvSpPr txBox="1"/>
          <p:nvPr/>
        </p:nvSpPr>
        <p:spPr>
          <a:xfrm>
            <a:off x="1551963" y="5218924"/>
            <a:ext cx="1758488" cy="369332"/>
          </a:xfrm>
          <a:prstGeom prst="rect">
            <a:avLst/>
          </a:prstGeom>
          <a:noFill/>
        </p:spPr>
        <p:txBody>
          <a:bodyPr wrap="square" rtlCol="0">
            <a:spAutoFit/>
          </a:bodyPr>
          <a:lstStyle/>
          <a:p>
            <a:pPr fontAlgn="base"/>
            <a:r>
              <a:rPr lang="en-US" sz="1800" dirty="0">
                <a:solidFill>
                  <a:srgbClr val="000000"/>
                </a:solidFill>
                <a:latin typeface="inherit"/>
              </a:rPr>
              <a:t>Dept. of Labor</a:t>
            </a:r>
          </a:p>
        </p:txBody>
      </p:sp>
      <p:sp>
        <p:nvSpPr>
          <p:cNvPr id="10" name="TextBox 9">
            <a:extLst>
              <a:ext uri="{FF2B5EF4-FFF2-40B4-BE49-F238E27FC236}">
                <a16:creationId xmlns:a16="http://schemas.microsoft.com/office/drawing/2014/main" id="{17403711-9490-EC63-E091-C40A971E8408}"/>
              </a:ext>
            </a:extLst>
          </p:cNvPr>
          <p:cNvSpPr txBox="1"/>
          <p:nvPr/>
        </p:nvSpPr>
        <p:spPr>
          <a:xfrm>
            <a:off x="6992222" y="2340529"/>
            <a:ext cx="3203829" cy="369332"/>
          </a:xfrm>
          <a:prstGeom prst="rect">
            <a:avLst/>
          </a:prstGeom>
          <a:noFill/>
        </p:spPr>
        <p:txBody>
          <a:bodyPr wrap="square" rtlCol="0">
            <a:spAutoFit/>
          </a:bodyPr>
          <a:lstStyle/>
          <a:p>
            <a:pPr fontAlgn="base"/>
            <a:r>
              <a:rPr lang="en-US" sz="1800" dirty="0">
                <a:solidFill>
                  <a:srgbClr val="000000"/>
                </a:solidFill>
                <a:latin typeface="inherit"/>
              </a:rPr>
              <a:t>VT Agency of Human Services </a:t>
            </a:r>
          </a:p>
        </p:txBody>
      </p:sp>
      <p:sp>
        <p:nvSpPr>
          <p:cNvPr id="11" name="TextBox 10">
            <a:extLst>
              <a:ext uri="{FF2B5EF4-FFF2-40B4-BE49-F238E27FC236}">
                <a16:creationId xmlns:a16="http://schemas.microsoft.com/office/drawing/2014/main" id="{4E13EC80-3434-8334-D1AB-E9D1CBE947B3}"/>
              </a:ext>
            </a:extLst>
          </p:cNvPr>
          <p:cNvSpPr txBox="1"/>
          <p:nvPr/>
        </p:nvSpPr>
        <p:spPr>
          <a:xfrm>
            <a:off x="7778057" y="3255809"/>
            <a:ext cx="2998098" cy="369332"/>
          </a:xfrm>
          <a:prstGeom prst="rect">
            <a:avLst/>
          </a:prstGeom>
          <a:noFill/>
        </p:spPr>
        <p:txBody>
          <a:bodyPr wrap="square" rtlCol="0">
            <a:spAutoFit/>
          </a:bodyPr>
          <a:lstStyle/>
          <a:p>
            <a:pPr fontAlgn="base"/>
            <a:r>
              <a:rPr lang="en-US" sz="1800" dirty="0">
                <a:solidFill>
                  <a:srgbClr val="000000"/>
                </a:solidFill>
                <a:latin typeface="inherit"/>
              </a:rPr>
              <a:t>Vermont Packinghouse, LLC</a:t>
            </a:r>
          </a:p>
        </p:txBody>
      </p:sp>
      <p:sp>
        <p:nvSpPr>
          <p:cNvPr id="12" name="TextBox 11">
            <a:extLst>
              <a:ext uri="{FF2B5EF4-FFF2-40B4-BE49-F238E27FC236}">
                <a16:creationId xmlns:a16="http://schemas.microsoft.com/office/drawing/2014/main" id="{91DB9B0E-B3EF-3A2C-6948-BDC9CBDD747E}"/>
              </a:ext>
            </a:extLst>
          </p:cNvPr>
          <p:cNvSpPr txBox="1"/>
          <p:nvPr/>
        </p:nvSpPr>
        <p:spPr>
          <a:xfrm>
            <a:off x="8054640" y="3755908"/>
            <a:ext cx="4137360" cy="646331"/>
          </a:xfrm>
          <a:prstGeom prst="rect">
            <a:avLst/>
          </a:prstGeom>
          <a:noFill/>
        </p:spPr>
        <p:txBody>
          <a:bodyPr wrap="square" rtlCol="0">
            <a:spAutoFit/>
          </a:bodyPr>
          <a:lstStyle/>
          <a:p>
            <a:pPr fontAlgn="base"/>
            <a:r>
              <a:rPr lang="en-US" sz="1800" dirty="0">
                <a:solidFill>
                  <a:srgbClr val="000000"/>
                </a:solidFill>
                <a:latin typeface="inherit"/>
              </a:rPr>
              <a:t>Reach Up, VT Agency of Human Services</a:t>
            </a:r>
          </a:p>
          <a:p>
            <a:pPr fontAlgn="base">
              <a:buFont typeface="Wingdings" panose="05000000000000000000" pitchFamily="2" charset="2"/>
              <a:buChar char="§"/>
            </a:pPr>
            <a:endParaRPr lang="en-US" sz="1800" dirty="0">
              <a:solidFill>
                <a:srgbClr val="000000"/>
              </a:solidFill>
              <a:latin typeface="inherit"/>
            </a:endParaRPr>
          </a:p>
        </p:txBody>
      </p:sp>
      <p:sp>
        <p:nvSpPr>
          <p:cNvPr id="14" name="TextBox 13">
            <a:extLst>
              <a:ext uri="{FF2B5EF4-FFF2-40B4-BE49-F238E27FC236}">
                <a16:creationId xmlns:a16="http://schemas.microsoft.com/office/drawing/2014/main" id="{277AF1AD-E080-BD0A-0941-557D2EF19BF8}"/>
              </a:ext>
            </a:extLst>
          </p:cNvPr>
          <p:cNvSpPr txBox="1"/>
          <p:nvPr/>
        </p:nvSpPr>
        <p:spPr>
          <a:xfrm>
            <a:off x="8225201" y="4257360"/>
            <a:ext cx="3437308" cy="646331"/>
          </a:xfrm>
          <a:prstGeom prst="rect">
            <a:avLst/>
          </a:prstGeom>
          <a:noFill/>
        </p:spPr>
        <p:txBody>
          <a:bodyPr wrap="square" rtlCol="0">
            <a:spAutoFit/>
          </a:bodyPr>
          <a:lstStyle/>
          <a:p>
            <a:pPr fontAlgn="base"/>
            <a:r>
              <a:rPr lang="en-US" sz="1800" dirty="0">
                <a:solidFill>
                  <a:srgbClr val="000000"/>
                </a:solidFill>
                <a:latin typeface="inherit"/>
              </a:rPr>
              <a:t>Edgar May Health &amp; Recreation Center</a:t>
            </a:r>
          </a:p>
        </p:txBody>
      </p:sp>
      <p:sp>
        <p:nvSpPr>
          <p:cNvPr id="15" name="TextBox 14">
            <a:extLst>
              <a:ext uri="{FF2B5EF4-FFF2-40B4-BE49-F238E27FC236}">
                <a16:creationId xmlns:a16="http://schemas.microsoft.com/office/drawing/2014/main" id="{DA89CA7A-65D0-AC5F-6F91-CCB6CC80AEBE}"/>
              </a:ext>
            </a:extLst>
          </p:cNvPr>
          <p:cNvSpPr txBox="1"/>
          <p:nvPr/>
        </p:nvSpPr>
        <p:spPr>
          <a:xfrm>
            <a:off x="481743" y="3282640"/>
            <a:ext cx="3898929" cy="369332"/>
          </a:xfrm>
          <a:prstGeom prst="rect">
            <a:avLst/>
          </a:prstGeom>
          <a:noFill/>
        </p:spPr>
        <p:txBody>
          <a:bodyPr wrap="square" rtlCol="0">
            <a:spAutoFit/>
          </a:bodyPr>
          <a:lstStyle/>
          <a:p>
            <a:pPr fontAlgn="base"/>
            <a:r>
              <a:rPr lang="en-US" sz="1800" dirty="0">
                <a:solidFill>
                  <a:srgbClr val="000000"/>
                </a:solidFill>
                <a:latin typeface="inherit"/>
              </a:rPr>
              <a:t>Springfield Area Parent Child Center</a:t>
            </a:r>
          </a:p>
        </p:txBody>
      </p:sp>
      <p:sp>
        <p:nvSpPr>
          <p:cNvPr id="16" name="TextBox 15">
            <a:extLst>
              <a:ext uri="{FF2B5EF4-FFF2-40B4-BE49-F238E27FC236}">
                <a16:creationId xmlns:a16="http://schemas.microsoft.com/office/drawing/2014/main" id="{F300BE5F-8AC0-1585-DE29-CCD069415D3B}"/>
              </a:ext>
            </a:extLst>
          </p:cNvPr>
          <p:cNvSpPr txBox="1"/>
          <p:nvPr/>
        </p:nvSpPr>
        <p:spPr>
          <a:xfrm>
            <a:off x="366031" y="3755888"/>
            <a:ext cx="3721026" cy="369332"/>
          </a:xfrm>
          <a:prstGeom prst="rect">
            <a:avLst/>
          </a:prstGeom>
          <a:noFill/>
        </p:spPr>
        <p:txBody>
          <a:bodyPr wrap="square" rtlCol="0">
            <a:spAutoFit/>
          </a:bodyPr>
          <a:lstStyle/>
          <a:p>
            <a:pPr fontAlgn="base"/>
            <a:r>
              <a:rPr lang="en-US" sz="1800" dirty="0">
                <a:solidFill>
                  <a:srgbClr val="000000"/>
                </a:solidFill>
                <a:latin typeface="inherit"/>
              </a:rPr>
              <a:t>Mt. Ascutney Regional Commission</a:t>
            </a:r>
          </a:p>
        </p:txBody>
      </p:sp>
      <p:sp>
        <p:nvSpPr>
          <p:cNvPr id="17" name="TextBox 16">
            <a:extLst>
              <a:ext uri="{FF2B5EF4-FFF2-40B4-BE49-F238E27FC236}">
                <a16:creationId xmlns:a16="http://schemas.microsoft.com/office/drawing/2014/main" id="{9A6A0B52-67AA-FB41-D88E-C81F7AF44C66}"/>
              </a:ext>
            </a:extLst>
          </p:cNvPr>
          <p:cNvSpPr txBox="1"/>
          <p:nvPr/>
        </p:nvSpPr>
        <p:spPr>
          <a:xfrm>
            <a:off x="853481" y="4188438"/>
            <a:ext cx="3898929" cy="369332"/>
          </a:xfrm>
          <a:prstGeom prst="rect">
            <a:avLst/>
          </a:prstGeom>
          <a:noFill/>
        </p:spPr>
        <p:txBody>
          <a:bodyPr wrap="square" rtlCol="0">
            <a:spAutoFit/>
          </a:bodyPr>
          <a:lstStyle/>
          <a:p>
            <a:pPr fontAlgn="base"/>
            <a:r>
              <a:rPr lang="en-US" sz="1800" dirty="0">
                <a:solidFill>
                  <a:srgbClr val="000000"/>
                </a:solidFill>
                <a:latin typeface="inherit"/>
              </a:rPr>
              <a:t>Southeast Vermont Transit</a:t>
            </a:r>
          </a:p>
        </p:txBody>
      </p:sp>
      <p:sp>
        <p:nvSpPr>
          <p:cNvPr id="18" name="TextBox 17">
            <a:extLst>
              <a:ext uri="{FF2B5EF4-FFF2-40B4-BE49-F238E27FC236}">
                <a16:creationId xmlns:a16="http://schemas.microsoft.com/office/drawing/2014/main" id="{C6E8A062-F44E-4923-F37A-DD128C44B473}"/>
              </a:ext>
            </a:extLst>
          </p:cNvPr>
          <p:cNvSpPr txBox="1"/>
          <p:nvPr/>
        </p:nvSpPr>
        <p:spPr>
          <a:xfrm>
            <a:off x="8364832" y="6176316"/>
            <a:ext cx="1758488" cy="369332"/>
          </a:xfrm>
          <a:prstGeom prst="rect">
            <a:avLst/>
          </a:prstGeom>
          <a:noFill/>
        </p:spPr>
        <p:txBody>
          <a:bodyPr wrap="square" rtlCol="0">
            <a:spAutoFit/>
          </a:bodyPr>
          <a:lstStyle/>
          <a:p>
            <a:pPr fontAlgn="base"/>
            <a:r>
              <a:rPr lang="en-US" sz="1800" dirty="0">
                <a:solidFill>
                  <a:srgbClr val="000000"/>
                </a:solidFill>
                <a:latin typeface="inherit"/>
              </a:rPr>
              <a:t>SEVCA</a:t>
            </a:r>
          </a:p>
        </p:txBody>
      </p:sp>
      <p:sp>
        <p:nvSpPr>
          <p:cNvPr id="19" name="TextBox 18">
            <a:extLst>
              <a:ext uri="{FF2B5EF4-FFF2-40B4-BE49-F238E27FC236}">
                <a16:creationId xmlns:a16="http://schemas.microsoft.com/office/drawing/2014/main" id="{307DBE0E-FBC7-851F-9E6B-C49BB98F9D91}"/>
              </a:ext>
            </a:extLst>
          </p:cNvPr>
          <p:cNvSpPr txBox="1"/>
          <p:nvPr/>
        </p:nvSpPr>
        <p:spPr>
          <a:xfrm>
            <a:off x="2520159" y="2342155"/>
            <a:ext cx="3218578" cy="369332"/>
          </a:xfrm>
          <a:prstGeom prst="rect">
            <a:avLst/>
          </a:prstGeom>
          <a:noFill/>
        </p:spPr>
        <p:txBody>
          <a:bodyPr wrap="square" rtlCol="0">
            <a:spAutoFit/>
          </a:bodyPr>
          <a:lstStyle/>
          <a:p>
            <a:pPr fontAlgn="base"/>
            <a:r>
              <a:rPr lang="en-US" sz="1800" dirty="0">
                <a:solidFill>
                  <a:srgbClr val="000000"/>
                </a:solidFill>
                <a:latin typeface="inherit"/>
              </a:rPr>
              <a:t>Vermont Adult Learning </a:t>
            </a:r>
          </a:p>
        </p:txBody>
      </p:sp>
      <p:sp>
        <p:nvSpPr>
          <p:cNvPr id="20" name="TextBox 19">
            <a:extLst>
              <a:ext uri="{FF2B5EF4-FFF2-40B4-BE49-F238E27FC236}">
                <a16:creationId xmlns:a16="http://schemas.microsoft.com/office/drawing/2014/main" id="{2460D37A-F364-311D-42FF-A41843BA73A9}"/>
              </a:ext>
            </a:extLst>
          </p:cNvPr>
          <p:cNvSpPr txBox="1"/>
          <p:nvPr/>
        </p:nvSpPr>
        <p:spPr>
          <a:xfrm>
            <a:off x="2466164" y="5692620"/>
            <a:ext cx="2321822" cy="369332"/>
          </a:xfrm>
          <a:prstGeom prst="rect">
            <a:avLst/>
          </a:prstGeom>
          <a:noFill/>
        </p:spPr>
        <p:txBody>
          <a:bodyPr wrap="square" rtlCol="0">
            <a:spAutoFit/>
          </a:bodyPr>
          <a:lstStyle/>
          <a:p>
            <a:pPr fontAlgn="base"/>
            <a:r>
              <a:rPr lang="en-US" dirty="0">
                <a:solidFill>
                  <a:srgbClr val="000000"/>
                </a:solidFill>
                <a:latin typeface="inherit"/>
              </a:rPr>
              <a:t>VSAC</a:t>
            </a:r>
            <a:endParaRPr lang="en-US" sz="1800" dirty="0">
              <a:solidFill>
                <a:srgbClr val="000000"/>
              </a:solidFill>
              <a:latin typeface="inherit"/>
            </a:endParaRPr>
          </a:p>
        </p:txBody>
      </p:sp>
      <p:sp>
        <p:nvSpPr>
          <p:cNvPr id="21" name="TextBox 20">
            <a:extLst>
              <a:ext uri="{FF2B5EF4-FFF2-40B4-BE49-F238E27FC236}">
                <a16:creationId xmlns:a16="http://schemas.microsoft.com/office/drawing/2014/main" id="{77F17FDB-55B0-0C7B-C134-499BBCF02339}"/>
              </a:ext>
            </a:extLst>
          </p:cNvPr>
          <p:cNvSpPr txBox="1"/>
          <p:nvPr/>
        </p:nvSpPr>
        <p:spPr>
          <a:xfrm>
            <a:off x="539698" y="2788620"/>
            <a:ext cx="4212712" cy="369332"/>
          </a:xfrm>
          <a:prstGeom prst="rect">
            <a:avLst/>
          </a:prstGeom>
          <a:noFill/>
        </p:spPr>
        <p:txBody>
          <a:bodyPr wrap="square" rtlCol="0">
            <a:spAutoFit/>
          </a:bodyPr>
          <a:lstStyle/>
          <a:p>
            <a:pPr fontAlgn="base"/>
            <a:r>
              <a:rPr lang="en-US" sz="1800" dirty="0">
                <a:solidFill>
                  <a:srgbClr val="000000"/>
                </a:solidFill>
                <a:latin typeface="inherit"/>
              </a:rPr>
              <a:t>Mount Ascutney Hospital &amp; Health Center</a:t>
            </a:r>
          </a:p>
        </p:txBody>
      </p:sp>
      <p:sp>
        <p:nvSpPr>
          <p:cNvPr id="22" name="TextBox 21">
            <a:extLst>
              <a:ext uri="{FF2B5EF4-FFF2-40B4-BE49-F238E27FC236}">
                <a16:creationId xmlns:a16="http://schemas.microsoft.com/office/drawing/2014/main" id="{647F461D-BB11-AE76-96BD-FC131B128A93}"/>
              </a:ext>
            </a:extLst>
          </p:cNvPr>
          <p:cNvSpPr txBox="1"/>
          <p:nvPr/>
        </p:nvSpPr>
        <p:spPr>
          <a:xfrm>
            <a:off x="8517231" y="5674864"/>
            <a:ext cx="2799697" cy="369332"/>
          </a:xfrm>
          <a:prstGeom prst="rect">
            <a:avLst/>
          </a:prstGeom>
          <a:noFill/>
        </p:spPr>
        <p:txBody>
          <a:bodyPr wrap="square" rtlCol="0">
            <a:spAutoFit/>
          </a:bodyPr>
          <a:lstStyle/>
          <a:p>
            <a:pPr fontAlgn="base"/>
            <a:r>
              <a:rPr lang="en-US" dirty="0">
                <a:solidFill>
                  <a:srgbClr val="000000"/>
                </a:solidFill>
                <a:latin typeface="inherit"/>
              </a:rPr>
              <a:t>Greater Falls Connections</a:t>
            </a:r>
            <a:endParaRPr lang="en-US" sz="1800" dirty="0">
              <a:solidFill>
                <a:srgbClr val="000000"/>
              </a:solidFill>
              <a:latin typeface="inherit"/>
            </a:endParaRPr>
          </a:p>
        </p:txBody>
      </p:sp>
      <p:sp>
        <p:nvSpPr>
          <p:cNvPr id="23" name="TextBox 22">
            <a:extLst>
              <a:ext uri="{FF2B5EF4-FFF2-40B4-BE49-F238E27FC236}">
                <a16:creationId xmlns:a16="http://schemas.microsoft.com/office/drawing/2014/main" id="{B98660CE-F969-337B-2B34-AD29E4A60B4D}"/>
              </a:ext>
            </a:extLst>
          </p:cNvPr>
          <p:cNvSpPr txBox="1"/>
          <p:nvPr/>
        </p:nvSpPr>
        <p:spPr>
          <a:xfrm>
            <a:off x="8544006" y="4962473"/>
            <a:ext cx="2799697" cy="646331"/>
          </a:xfrm>
          <a:prstGeom prst="rect">
            <a:avLst/>
          </a:prstGeom>
          <a:noFill/>
        </p:spPr>
        <p:txBody>
          <a:bodyPr wrap="square" rtlCol="0">
            <a:spAutoFit/>
          </a:bodyPr>
          <a:lstStyle/>
          <a:p>
            <a:pPr fontAlgn="base"/>
            <a:r>
              <a:rPr lang="en-US" sz="1800" dirty="0">
                <a:solidFill>
                  <a:srgbClr val="000000"/>
                </a:solidFill>
                <a:latin typeface="inherit"/>
              </a:rPr>
              <a:t>Springfield Chamber</a:t>
            </a:r>
            <a:r>
              <a:rPr lang="en-US" dirty="0">
                <a:solidFill>
                  <a:srgbClr val="000000"/>
                </a:solidFill>
                <a:latin typeface="inherit"/>
              </a:rPr>
              <a:t> of Commerce </a:t>
            </a:r>
            <a:endParaRPr lang="en-US" sz="1800" dirty="0">
              <a:solidFill>
                <a:srgbClr val="000000"/>
              </a:solidFill>
              <a:latin typeface="inherit"/>
            </a:endParaRPr>
          </a:p>
        </p:txBody>
      </p:sp>
      <p:sp>
        <p:nvSpPr>
          <p:cNvPr id="24" name="TextBox 23">
            <a:extLst>
              <a:ext uri="{FF2B5EF4-FFF2-40B4-BE49-F238E27FC236}">
                <a16:creationId xmlns:a16="http://schemas.microsoft.com/office/drawing/2014/main" id="{446F68ED-AE52-8022-2F2E-9ADF10BDD1D5}"/>
              </a:ext>
            </a:extLst>
          </p:cNvPr>
          <p:cNvSpPr txBox="1"/>
          <p:nvPr/>
        </p:nvSpPr>
        <p:spPr>
          <a:xfrm>
            <a:off x="1283411" y="6180337"/>
            <a:ext cx="2321822" cy="369332"/>
          </a:xfrm>
          <a:prstGeom prst="rect">
            <a:avLst/>
          </a:prstGeom>
          <a:noFill/>
        </p:spPr>
        <p:txBody>
          <a:bodyPr wrap="square" rtlCol="0">
            <a:spAutoFit/>
          </a:bodyPr>
          <a:lstStyle/>
          <a:p>
            <a:pPr fontAlgn="base"/>
            <a:r>
              <a:rPr lang="en-US" sz="1800" dirty="0">
                <a:solidFill>
                  <a:srgbClr val="000000"/>
                </a:solidFill>
                <a:latin typeface="inherit"/>
              </a:rPr>
              <a:t>Bui</a:t>
            </a:r>
            <a:r>
              <a:rPr lang="en-US" dirty="0">
                <a:solidFill>
                  <a:srgbClr val="000000"/>
                </a:solidFill>
                <a:latin typeface="inherit"/>
              </a:rPr>
              <a:t>lding Bright Futures</a:t>
            </a:r>
            <a:endParaRPr lang="en-US" sz="1800" dirty="0">
              <a:solidFill>
                <a:srgbClr val="000000"/>
              </a:solidFill>
              <a:latin typeface="inherit"/>
            </a:endParaRPr>
          </a:p>
        </p:txBody>
      </p:sp>
    </p:spTree>
    <p:extLst>
      <p:ext uri="{BB962C8B-B14F-4D97-AF65-F5344CB8AC3E}">
        <p14:creationId xmlns:p14="http://schemas.microsoft.com/office/powerpoint/2010/main" val="258997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F63D3A-A3D7-401C-B53B-24038ED4969F}"/>
              </a:ext>
            </a:extLst>
          </p:cNvPr>
          <p:cNvSpPr>
            <a:spLocks noGrp="1"/>
          </p:cNvSpPr>
          <p:nvPr>
            <p:ph type="title"/>
          </p:nvPr>
        </p:nvSpPr>
        <p:spPr>
          <a:xfrm>
            <a:off x="752475" y="925013"/>
            <a:ext cx="3687667" cy="1027612"/>
          </a:xfrm>
        </p:spPr>
        <p:txBody>
          <a:bodyPr/>
          <a:lstStyle/>
          <a:p>
            <a:r>
              <a:rPr lang="en-US" sz="3200" dirty="0"/>
              <a:t>Springfield Team Strategy</a:t>
            </a:r>
          </a:p>
        </p:txBody>
      </p:sp>
      <p:sp>
        <p:nvSpPr>
          <p:cNvPr id="4" name="Slide Number Placeholder 3">
            <a:extLst>
              <a:ext uri="{FF2B5EF4-FFF2-40B4-BE49-F238E27FC236}">
                <a16:creationId xmlns:a16="http://schemas.microsoft.com/office/drawing/2014/main" id="{B3825E6D-18A0-488B-A43D-BFE186F43B51}"/>
              </a:ext>
            </a:extLst>
          </p:cNvPr>
          <p:cNvSpPr>
            <a:spLocks noGrp="1"/>
          </p:cNvSpPr>
          <p:nvPr>
            <p:ph type="sldNum" sz="quarter" idx="12"/>
          </p:nvPr>
        </p:nvSpPr>
        <p:spPr/>
        <p:txBody>
          <a:bodyPr/>
          <a:lstStyle/>
          <a:p>
            <a:fld id="{9FF96B15-8338-45D5-A943-561235072D66}" type="slidenum">
              <a:rPr lang="en-US" noProof="0" smtClean="0"/>
              <a:t>7</a:t>
            </a:fld>
            <a:endParaRPr lang="en-US" noProof="0" dirty="0"/>
          </a:p>
        </p:txBody>
      </p:sp>
      <p:graphicFrame>
        <p:nvGraphicFramePr>
          <p:cNvPr id="5" name="Content Placeholder 4">
            <a:extLst>
              <a:ext uri="{FF2B5EF4-FFF2-40B4-BE49-F238E27FC236}">
                <a16:creationId xmlns:a16="http://schemas.microsoft.com/office/drawing/2014/main" id="{884A7ADB-D32D-4B70-9DAD-0FB69464CAF3}"/>
              </a:ext>
            </a:extLst>
          </p:cNvPr>
          <p:cNvGraphicFramePr>
            <a:graphicFrameLocks noGrp="1"/>
          </p:cNvGraphicFramePr>
          <p:nvPr>
            <p:ph idx="4294967295"/>
            <p:extLst>
              <p:ext uri="{D42A27DB-BD31-4B8C-83A1-F6EECF244321}">
                <p14:modId xmlns:p14="http://schemas.microsoft.com/office/powerpoint/2010/main" val="2318082708"/>
              </p:ext>
            </p:extLst>
          </p:nvPr>
        </p:nvGraphicFramePr>
        <p:xfrm>
          <a:off x="4945452" y="547687"/>
          <a:ext cx="6562725" cy="5762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5">
            <a:extLst>
              <a:ext uri="{FF2B5EF4-FFF2-40B4-BE49-F238E27FC236}">
                <a16:creationId xmlns:a16="http://schemas.microsoft.com/office/drawing/2014/main" id="{74498911-ABD5-0739-78D5-0EDF53226EC7}"/>
              </a:ext>
            </a:extLst>
          </p:cNvPr>
          <p:cNvSpPr txBox="1">
            <a:spLocks/>
          </p:cNvSpPr>
          <p:nvPr/>
        </p:nvSpPr>
        <p:spPr bwMode="gray">
          <a:xfrm>
            <a:off x="752475" y="2418971"/>
            <a:ext cx="3438881" cy="313410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300" b="0" i="0" kern="1200" cap="none">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Coordinated Cross-sector Collaboration among Partners</a:t>
            </a:r>
          </a:p>
          <a:p>
            <a:endParaRPr lang="en-US" dirty="0"/>
          </a:p>
          <a:p>
            <a:r>
              <a:rPr lang="en-US" dirty="0"/>
              <a:t>“No wrong door” Holistic Support &amp; Referral System</a:t>
            </a:r>
          </a:p>
          <a:p>
            <a:endParaRPr lang="en-US" dirty="0"/>
          </a:p>
        </p:txBody>
      </p:sp>
    </p:spTree>
    <p:extLst>
      <p:ext uri="{BB962C8B-B14F-4D97-AF65-F5344CB8AC3E}">
        <p14:creationId xmlns:p14="http://schemas.microsoft.com/office/powerpoint/2010/main" val="417745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6B52-A20E-426B-B7E0-1B6AAB46C89F}"/>
              </a:ext>
            </a:extLst>
          </p:cNvPr>
          <p:cNvSpPr>
            <a:spLocks noGrp="1"/>
          </p:cNvSpPr>
          <p:nvPr>
            <p:ph type="title"/>
          </p:nvPr>
        </p:nvSpPr>
        <p:spPr/>
        <p:txBody>
          <a:bodyPr/>
          <a:lstStyle/>
          <a:p>
            <a:r>
              <a:rPr lang="en-US" sz="3600" dirty="0"/>
              <a:t>Initiatives &amp; Resources of the WCC</a:t>
            </a:r>
          </a:p>
        </p:txBody>
      </p:sp>
      <p:sp>
        <p:nvSpPr>
          <p:cNvPr id="4" name="Text Placeholder 3">
            <a:extLst>
              <a:ext uri="{FF2B5EF4-FFF2-40B4-BE49-F238E27FC236}">
                <a16:creationId xmlns:a16="http://schemas.microsoft.com/office/drawing/2014/main" id="{0436469F-A292-4492-BAAB-2F581AD4AC1D}"/>
              </a:ext>
            </a:extLst>
          </p:cNvPr>
          <p:cNvSpPr>
            <a:spLocks noGrp="1"/>
          </p:cNvSpPr>
          <p:nvPr>
            <p:ph type="body" sz="quarter" idx="14"/>
          </p:nvPr>
        </p:nvSpPr>
        <p:spPr>
          <a:xfrm>
            <a:off x="5841547" y="5258548"/>
            <a:ext cx="2325688" cy="774700"/>
          </a:xfrm>
        </p:spPr>
        <p:txBody>
          <a:bodyPr>
            <a:normAutofit/>
          </a:bodyPr>
          <a:lstStyle/>
          <a:p>
            <a:r>
              <a:rPr lang="en-US" sz="2000" b="1" dirty="0"/>
              <a:t>Free Laptop Program</a:t>
            </a:r>
          </a:p>
        </p:txBody>
      </p:sp>
      <p:pic>
        <p:nvPicPr>
          <p:cNvPr id="14" name="Picture Placeholder 13" descr="Family with two children with solid fill">
            <a:extLst>
              <a:ext uri="{FF2B5EF4-FFF2-40B4-BE49-F238E27FC236}">
                <a16:creationId xmlns:a16="http://schemas.microsoft.com/office/drawing/2014/main" id="{9B25FBAB-6696-4071-A181-E7F39B4AA1EF}"/>
              </a:ext>
            </a:extLst>
          </p:cNvPr>
          <p:cNvPicPr>
            <a:picLocks noGrp="1" noChangeAspect="1"/>
          </p:cNvPicPr>
          <p:nvPr>
            <p:ph type="pic" sz="quarter" idx="4294967295"/>
          </p:nvPr>
        </p:nvPicPr>
        <p:blipFill>
          <a:blip r:embed="rId3">
            <a:extLst>
              <a:ext uri="{96DAC541-7B7A-43D3-8B79-37D633B846F1}">
                <asvg:svgBlip xmlns:asvg="http://schemas.microsoft.com/office/drawing/2016/SVG/main" r:embed="rId4"/>
              </a:ext>
            </a:extLst>
          </a:blip>
          <a:srcRect/>
          <a:stretch/>
        </p:blipFill>
        <p:spPr>
          <a:xfrm>
            <a:off x="8771101" y="824752"/>
            <a:ext cx="1109050" cy="1109050"/>
          </a:xfrm>
        </p:spPr>
      </p:pic>
      <p:sp>
        <p:nvSpPr>
          <p:cNvPr id="6" name="Text Placeholder 5">
            <a:extLst>
              <a:ext uri="{FF2B5EF4-FFF2-40B4-BE49-F238E27FC236}">
                <a16:creationId xmlns:a16="http://schemas.microsoft.com/office/drawing/2014/main" id="{410CAEE2-2C63-436A-B2D5-4E3D73081993}"/>
              </a:ext>
            </a:extLst>
          </p:cNvPr>
          <p:cNvSpPr>
            <a:spLocks noGrp="1"/>
          </p:cNvSpPr>
          <p:nvPr>
            <p:ph type="body" sz="quarter" idx="16"/>
          </p:nvPr>
        </p:nvSpPr>
        <p:spPr/>
        <p:txBody>
          <a:bodyPr>
            <a:normAutofit/>
          </a:bodyPr>
          <a:lstStyle/>
          <a:p>
            <a:r>
              <a:rPr lang="en-US" sz="2000" b="1" dirty="0"/>
              <a:t>Childcare Counts Coalition</a:t>
            </a:r>
          </a:p>
        </p:txBody>
      </p:sp>
      <p:pic>
        <p:nvPicPr>
          <p:cNvPr id="16" name="Picture Placeholder 15" descr="Clipboard Partially Crossed with solid fill">
            <a:extLst>
              <a:ext uri="{FF2B5EF4-FFF2-40B4-BE49-F238E27FC236}">
                <a16:creationId xmlns:a16="http://schemas.microsoft.com/office/drawing/2014/main" id="{2ABB9B2C-8073-4AE8-9BDD-46925F1DD0EC}"/>
              </a:ext>
            </a:extLst>
          </p:cNvPr>
          <p:cNvPicPr>
            <a:picLocks noGrp="1" noChangeAspect="1"/>
          </p:cNvPicPr>
          <p:nvPr>
            <p:ph type="pic" sz="quarter" idx="4294967295"/>
          </p:nvPr>
        </p:nvPicPr>
        <p:blipFill>
          <a:blip r:embed="rId5">
            <a:extLst>
              <a:ext uri="{96DAC541-7B7A-43D3-8B79-37D633B846F1}">
                <asvg:svgBlip xmlns:asvg="http://schemas.microsoft.com/office/drawing/2016/SVG/main" r:embed="rId6"/>
              </a:ext>
            </a:extLst>
          </a:blip>
          <a:srcRect/>
          <a:stretch/>
        </p:blipFill>
        <p:spPr>
          <a:xfrm>
            <a:off x="8743030" y="3737173"/>
            <a:ext cx="1165192" cy="1165192"/>
          </a:xfrm>
        </p:spPr>
      </p:pic>
      <p:sp>
        <p:nvSpPr>
          <p:cNvPr id="8" name="Text Placeholder 7">
            <a:extLst>
              <a:ext uri="{FF2B5EF4-FFF2-40B4-BE49-F238E27FC236}">
                <a16:creationId xmlns:a16="http://schemas.microsoft.com/office/drawing/2014/main" id="{A68D70ED-10B5-4BE6-AD26-6087054C33D1}"/>
              </a:ext>
            </a:extLst>
          </p:cNvPr>
          <p:cNvSpPr>
            <a:spLocks noGrp="1"/>
          </p:cNvSpPr>
          <p:nvPr>
            <p:ph type="body" sz="quarter" idx="18"/>
          </p:nvPr>
        </p:nvSpPr>
        <p:spPr>
          <a:xfrm>
            <a:off x="8167235" y="5258548"/>
            <a:ext cx="2325688" cy="774700"/>
          </a:xfrm>
        </p:spPr>
        <p:txBody>
          <a:bodyPr>
            <a:normAutofit/>
          </a:bodyPr>
          <a:lstStyle/>
          <a:p>
            <a:r>
              <a:rPr lang="en-US" sz="2000" b="1" dirty="0"/>
              <a:t>Employment Research Study</a:t>
            </a:r>
          </a:p>
        </p:txBody>
      </p:sp>
      <p:sp>
        <p:nvSpPr>
          <p:cNvPr id="10" name="Text Placeholder 9">
            <a:extLst>
              <a:ext uri="{FF2B5EF4-FFF2-40B4-BE49-F238E27FC236}">
                <a16:creationId xmlns:a16="http://schemas.microsoft.com/office/drawing/2014/main" id="{220DCE5B-BE86-496B-83B4-E1F188607D9E}"/>
              </a:ext>
            </a:extLst>
          </p:cNvPr>
          <p:cNvSpPr>
            <a:spLocks noGrp="1"/>
          </p:cNvSpPr>
          <p:nvPr>
            <p:ph type="body" sz="quarter" idx="20"/>
          </p:nvPr>
        </p:nvSpPr>
        <p:spPr>
          <a:xfrm>
            <a:off x="5745010" y="2434125"/>
            <a:ext cx="2325688" cy="774700"/>
          </a:xfrm>
        </p:spPr>
        <p:txBody>
          <a:bodyPr>
            <a:noAutofit/>
          </a:bodyPr>
          <a:lstStyle/>
          <a:p>
            <a:r>
              <a:rPr lang="en-US" sz="1800" b="1" dirty="0"/>
              <a:t>Employer Resource Group</a:t>
            </a:r>
          </a:p>
        </p:txBody>
      </p:sp>
      <p:sp>
        <p:nvSpPr>
          <p:cNvPr id="3" name="Slide Number Placeholder 2">
            <a:extLst>
              <a:ext uri="{FF2B5EF4-FFF2-40B4-BE49-F238E27FC236}">
                <a16:creationId xmlns:a16="http://schemas.microsoft.com/office/drawing/2014/main" id="{0E198AB5-8BDA-AB41-9AEF-8516B23BB694}"/>
              </a:ext>
            </a:extLst>
          </p:cNvPr>
          <p:cNvSpPr>
            <a:spLocks noGrp="1"/>
          </p:cNvSpPr>
          <p:nvPr>
            <p:ph type="sldNum" sz="quarter" idx="12"/>
          </p:nvPr>
        </p:nvSpPr>
        <p:spPr/>
        <p:txBody>
          <a:bodyPr/>
          <a:lstStyle/>
          <a:p>
            <a:fld id="{9FF96B15-8338-45D5-A943-561235072D66}" type="slidenum">
              <a:rPr lang="en-US" smtClean="0"/>
              <a:t>8</a:t>
            </a:fld>
            <a:endParaRPr lang="en-US" dirty="0"/>
          </a:p>
        </p:txBody>
      </p:sp>
      <p:pic>
        <p:nvPicPr>
          <p:cNvPr id="7" name="Graphic 6" descr="Customer review with solid fill">
            <a:extLst>
              <a:ext uri="{FF2B5EF4-FFF2-40B4-BE49-F238E27FC236}">
                <a16:creationId xmlns:a16="http://schemas.microsoft.com/office/drawing/2014/main" id="{370CC7E5-9A81-424E-89A7-5C447B4DB6E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1658" y="941410"/>
            <a:ext cx="992392" cy="992392"/>
          </a:xfrm>
          <a:prstGeom prst="rect">
            <a:avLst/>
          </a:prstGeom>
        </p:spPr>
      </p:pic>
      <p:pic>
        <p:nvPicPr>
          <p:cNvPr id="5" name="Picture Placeholder 11" descr="Laptop with solid fill">
            <a:extLst>
              <a:ext uri="{FF2B5EF4-FFF2-40B4-BE49-F238E27FC236}">
                <a16:creationId xmlns:a16="http://schemas.microsoft.com/office/drawing/2014/main" id="{82A85ED0-5871-42F1-5C08-D90F30AAAE7E}"/>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411658" y="3932503"/>
            <a:ext cx="969862" cy="969862"/>
          </a:xfrm>
          <a:prstGeom prst="rect">
            <a:avLst/>
          </a:prstGeom>
        </p:spPr>
      </p:pic>
    </p:spTree>
    <p:extLst>
      <p:ext uri="{BB962C8B-B14F-4D97-AF65-F5344CB8AC3E}">
        <p14:creationId xmlns:p14="http://schemas.microsoft.com/office/powerpoint/2010/main" val="232105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80CF5F-A36C-49E1-A858-0A0E3038C645}"/>
              </a:ext>
            </a:extLst>
          </p:cNvPr>
          <p:cNvSpPr>
            <a:spLocks noGrp="1"/>
          </p:cNvSpPr>
          <p:nvPr>
            <p:ph sz="quarter" idx="13"/>
          </p:nvPr>
        </p:nvSpPr>
        <p:spPr>
          <a:xfrm>
            <a:off x="6211261" y="1239253"/>
            <a:ext cx="5582675" cy="4622704"/>
          </a:xfrm>
        </p:spPr>
        <p:txBody>
          <a:bodyPr>
            <a:normAutofit/>
          </a:bodyPr>
          <a:lstStyle/>
          <a:p>
            <a:r>
              <a:rPr lang="en-US" sz="2400" cap="none" dirty="0">
                <a:latin typeface="Gill Sans Nova" panose="020B0602020104020203" pitchFamily="34" charset="0"/>
              </a:rPr>
              <a:t>Monthly Workshops with Content Experts</a:t>
            </a:r>
          </a:p>
          <a:p>
            <a:r>
              <a:rPr lang="en-US" sz="2400" cap="none" dirty="0">
                <a:latin typeface="Gill Sans Nova" panose="020B0602020104020203" pitchFamily="34" charset="0"/>
              </a:rPr>
              <a:t>FREE, Open to all Employers </a:t>
            </a:r>
          </a:p>
          <a:p>
            <a:r>
              <a:rPr lang="en-US" sz="2400" cap="none" dirty="0">
                <a:latin typeface="Gill Sans Nova" panose="020B0602020104020203" pitchFamily="34" charset="0"/>
              </a:rPr>
              <a:t>Topics:</a:t>
            </a:r>
          </a:p>
          <a:p>
            <a:pPr lvl="1"/>
            <a:r>
              <a:rPr lang="en-US" sz="2400" dirty="0">
                <a:latin typeface="Gill Sans Nova" panose="020B0602020104020203" pitchFamily="34" charset="0"/>
              </a:rPr>
              <a:t>Improving Job Listings to get Results</a:t>
            </a:r>
          </a:p>
          <a:p>
            <a:pPr lvl="1"/>
            <a:r>
              <a:rPr lang="en-US" sz="2400" dirty="0">
                <a:latin typeface="Gill Sans Nova" panose="020B0602020104020203" pitchFamily="34" charset="0"/>
              </a:rPr>
              <a:t>Utilizing Social Media for Recruitment</a:t>
            </a:r>
            <a:endParaRPr lang="en-US" sz="2400" cap="none" dirty="0">
              <a:latin typeface="Gill Sans Nova" panose="020B0602020104020203" pitchFamily="34" charset="0"/>
            </a:endParaRPr>
          </a:p>
          <a:p>
            <a:pPr lvl="1"/>
            <a:r>
              <a:rPr lang="en-US" sz="2400" dirty="0">
                <a:latin typeface="Gill Sans Nova" panose="020B0602020104020203" pitchFamily="34" charset="0"/>
              </a:rPr>
              <a:t>The Impact of Childcare on Employment</a:t>
            </a:r>
            <a:endParaRPr lang="en-US" sz="2400" cap="none" dirty="0">
              <a:latin typeface="Gill Sans Nova" panose="020B0602020104020203" pitchFamily="34" charset="0"/>
            </a:endParaRPr>
          </a:p>
        </p:txBody>
      </p:sp>
      <p:sp>
        <p:nvSpPr>
          <p:cNvPr id="2" name="Title 1">
            <a:extLst>
              <a:ext uri="{FF2B5EF4-FFF2-40B4-BE49-F238E27FC236}">
                <a16:creationId xmlns:a16="http://schemas.microsoft.com/office/drawing/2014/main" id="{798156F2-31B0-4299-B50C-5134DB96B20D}"/>
              </a:ext>
            </a:extLst>
          </p:cNvPr>
          <p:cNvSpPr>
            <a:spLocks noGrp="1"/>
          </p:cNvSpPr>
          <p:nvPr>
            <p:ph type="title"/>
          </p:nvPr>
        </p:nvSpPr>
        <p:spPr>
          <a:xfrm>
            <a:off x="1193769" y="1984013"/>
            <a:ext cx="3860260" cy="1735668"/>
          </a:xfrm>
        </p:spPr>
        <p:txBody>
          <a:bodyPr anchor="b">
            <a:normAutofit fontScale="90000"/>
          </a:bodyPr>
          <a:lstStyle/>
          <a:p>
            <a:r>
              <a:rPr lang="en-US" sz="3600" dirty="0"/>
              <a:t>Employer Resource </a:t>
            </a:r>
            <a:br>
              <a:rPr lang="en-US" sz="3600" dirty="0"/>
            </a:br>
            <a:r>
              <a:rPr lang="en-US" sz="3600" dirty="0"/>
              <a:t>Group</a:t>
            </a:r>
          </a:p>
        </p:txBody>
      </p:sp>
      <p:sp>
        <p:nvSpPr>
          <p:cNvPr id="4" name="Slide Number Placeholder 3">
            <a:extLst>
              <a:ext uri="{FF2B5EF4-FFF2-40B4-BE49-F238E27FC236}">
                <a16:creationId xmlns:a16="http://schemas.microsoft.com/office/drawing/2014/main" id="{1AF8FF04-E4C4-4522-809A-DC4D20857117}"/>
              </a:ext>
            </a:extLst>
          </p:cNvPr>
          <p:cNvSpPr>
            <a:spLocks noGrp="1"/>
          </p:cNvSpPr>
          <p:nvPr>
            <p:ph type="sldNum" sz="quarter" idx="12"/>
          </p:nvPr>
        </p:nvSpPr>
        <p:spPr>
          <a:xfrm>
            <a:off x="10352540" y="295729"/>
            <a:ext cx="838199" cy="767687"/>
          </a:xfrm>
        </p:spPr>
        <p:txBody>
          <a:bodyPr anchor="b">
            <a:normAutofit/>
          </a:bodyPr>
          <a:lstStyle/>
          <a:p>
            <a:pPr>
              <a:spcAft>
                <a:spcPts val="600"/>
              </a:spcAft>
            </a:pPr>
            <a:fld id="{9FF96B15-8338-45D5-A943-561235072D66}" type="slidenum">
              <a:rPr lang="en-US" noProof="0" smtClean="0"/>
              <a:pPr>
                <a:spcAft>
                  <a:spcPts val="600"/>
                </a:spcAft>
              </a:pPr>
              <a:t>9</a:t>
            </a:fld>
            <a:endParaRPr lang="en-US" noProof="0"/>
          </a:p>
        </p:txBody>
      </p:sp>
      <p:pic>
        <p:nvPicPr>
          <p:cNvPr id="7" name="Picture 6" descr="Text&#10;&#10;Description automatically generated with medium confidence">
            <a:extLst>
              <a:ext uri="{FF2B5EF4-FFF2-40B4-BE49-F238E27FC236}">
                <a16:creationId xmlns:a16="http://schemas.microsoft.com/office/drawing/2014/main" id="{B265D66E-48BF-E330-333A-CB4DBEDF58FA}"/>
              </a:ext>
            </a:extLst>
          </p:cNvPr>
          <p:cNvPicPr>
            <a:picLocks noChangeAspect="1"/>
          </p:cNvPicPr>
          <p:nvPr/>
        </p:nvPicPr>
        <p:blipFill>
          <a:blip r:embed="rId3"/>
          <a:stretch>
            <a:fillRect/>
          </a:stretch>
        </p:blipFill>
        <p:spPr>
          <a:xfrm>
            <a:off x="1114375" y="1931250"/>
            <a:ext cx="4019048" cy="2409524"/>
          </a:xfrm>
          <a:prstGeom prst="rect">
            <a:avLst/>
          </a:prstGeom>
        </p:spPr>
      </p:pic>
    </p:spTree>
    <p:extLst>
      <p:ext uri="{BB962C8B-B14F-4D97-AF65-F5344CB8AC3E}">
        <p14:creationId xmlns:p14="http://schemas.microsoft.com/office/powerpoint/2010/main" val="2801264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F66741836_Beginning of the year procedures_AAS_v5" id="{51CF042C-A21F-4772-ACB5-34142877F475}" vid="{78ABB5F0-5DDF-4844-A82C-FEADF47C5B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B9AE35-8A31-4380-94A6-86E5DFCDD123}">
  <ds:schemaRefs>
    <ds:schemaRef ds:uri="http://schemas.microsoft.com/sharepoint/v3/contenttype/forms"/>
  </ds:schemaRefs>
</ds:datastoreItem>
</file>

<file path=customXml/itemProps2.xml><?xml version="1.0" encoding="utf-8"?>
<ds:datastoreItem xmlns:ds="http://schemas.openxmlformats.org/officeDocument/2006/customXml" ds:itemID="{F983CA34-C6E2-49BA-ACFF-78ADEC0C28FA}">
  <ds:schemaRefs>
    <ds:schemaRef ds:uri="http://purl.org/dc/dcmitype/"/>
    <ds:schemaRef ds:uri="http://www.w3.org/XML/1998/namespace"/>
    <ds:schemaRef ds:uri="71af3243-3dd4-4a8d-8c0d-dd76da1f02a5"/>
    <ds:schemaRef ds:uri="http://schemas.openxmlformats.org/package/2006/metadata/core-properties"/>
    <ds:schemaRef ds:uri="16c05727-aa75-4e4a-9b5f-8a80a1165891"/>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70D0EAE-52CD-493E-A174-3A7CD0E9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9443</TotalTime>
  <Words>2276</Words>
  <Application>Microsoft Office PowerPoint</Application>
  <PresentationFormat>Widescreen</PresentationFormat>
  <Paragraphs>349</Paragraphs>
  <Slides>25</Slides>
  <Notes>25</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Century Gothic</vt:lpstr>
      <vt:lpstr>Gill Sans Nova</vt:lpstr>
      <vt:lpstr>inherit</vt:lpstr>
      <vt:lpstr>Wingdings</vt:lpstr>
      <vt:lpstr>Wingdings 3</vt:lpstr>
      <vt:lpstr>Ion Boardroom</vt:lpstr>
      <vt:lpstr>Springfield Area Working Communities Challenge</vt:lpstr>
      <vt:lpstr>The Working Communities Challenge in Vermont </vt:lpstr>
      <vt:lpstr>Mission of the Springfield Area Team:</vt:lpstr>
      <vt:lpstr>What is the “Springfield Region”   </vt:lpstr>
      <vt:lpstr>Identified Barriers to Employment</vt:lpstr>
      <vt:lpstr>Coordinated Collaboration </vt:lpstr>
      <vt:lpstr>Springfield Team Strategy</vt:lpstr>
      <vt:lpstr>Initiatives &amp; Resources of the WCC</vt:lpstr>
      <vt:lpstr>Employer Resource  Group</vt:lpstr>
      <vt:lpstr>Employment Research Study</vt:lpstr>
      <vt:lpstr>Patterns of Employment </vt:lpstr>
      <vt:lpstr>Barriers To Employment</vt:lpstr>
      <vt:lpstr>WCC Childcare Assistance Fund</vt:lpstr>
      <vt:lpstr>Childcare Counts Coalition </vt:lpstr>
      <vt:lpstr>Accessing Employment: Free Laptop Program</vt:lpstr>
      <vt:lpstr>Thank you!</vt:lpstr>
      <vt:lpstr>Public Benefit Utilization </vt:lpstr>
      <vt:lpstr>WCC Employment Research Study</vt:lpstr>
      <vt:lpstr>Childcare as a Barrier to Employment </vt:lpstr>
      <vt:lpstr>WCC Childcare Assistance Fund</vt:lpstr>
      <vt:lpstr>Who is Involved?</vt:lpstr>
      <vt:lpstr>WCC Subcommittees</vt:lpstr>
      <vt:lpstr>Who is Involved? </vt:lpstr>
      <vt:lpstr>Initiatives &amp; Resources of the Springfield WCC </vt:lpstr>
      <vt:lpstr>Windsor Microtransit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Springfield Area Working Communities Challenge</dc:title>
  <dc:creator>Amanda Porter</dc:creator>
  <cp:lastModifiedBy>Amanda Porter</cp:lastModifiedBy>
  <cp:revision>9</cp:revision>
  <cp:lastPrinted>2022-11-01T16:34:13Z</cp:lastPrinted>
  <dcterms:created xsi:type="dcterms:W3CDTF">2021-09-03T19:45:02Z</dcterms:created>
  <dcterms:modified xsi:type="dcterms:W3CDTF">2022-11-14T17:24:38Z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